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embeddings/Microsoft_Equation16.bin" ContentType="application/vnd.openxmlformats-officedocument.oleObject"/>
  <Override PartName="/ppt/notesSlides/notesSlide1.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embeddings/Microsoft_Equation4.bin" ContentType="application/vnd.openxmlformats-officedocument.oleObject"/>
  <Override PartName="/ppt/embeddings/Microsoft_Equation15.bin" ContentType="application/vnd.openxmlformats-officedocument.oleObject"/>
  <Default Extension="vml" ContentType="application/vnd.openxmlformats-officedocument.vmlDrawing"/>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embeddings/Microsoft_Equation3.bin" ContentType="application/vnd.openxmlformats-officedocument.oleObject"/>
  <Override PartName="/ppt/embeddings/Microsoft_Equation14.bin" ContentType="application/vnd.openxmlformats-officedocument.oleObject"/>
  <Override PartName="/ppt/presProps.xml" ContentType="application/vnd.openxmlformats-officedocument.presentationml.presProp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embeddings/Microsoft_Equation9.bin" ContentType="application/vnd.openxmlformats-officedocument.oleObject"/>
  <Override PartName="/ppt/notesSlides/notesSlide5.xml" ContentType="application/vnd.openxmlformats-officedocument.presentationml.notesSlide+xml"/>
  <Override PartName="/ppt/embeddings/Microsoft_Equation13.bin" ContentType="application/vnd.openxmlformats-officedocument.oleObject"/>
  <Override PartName="/ppt/embeddings/Microsoft_Equation2.bin" ContentType="application/vnd.openxmlformats-officedocument.oleObject"/>
  <Override PartName="/ppt/slides/slide9.xml" ContentType="application/vnd.openxmlformats-officedocument.presentationml.slide+xml"/>
  <Override PartName="/ppt/slideLayouts/slideLayout9.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embeddings/Microsoft_Equation20.bin" ContentType="application/vnd.openxmlformats-officedocument.oleObject"/>
  <Override PartName="/ppt/slides/slide10.xml" ContentType="application/vnd.openxmlformats-officedocument.presentationml.slide+xml"/>
  <Override PartName="/ppt/notesSlides/notesSlide12.xml" ContentType="application/vnd.openxmlformats-officedocument.presentationml.notesSlide+xml"/>
  <Override PartName="/ppt/embeddings/Microsoft_Equation8.bin" ContentType="application/vnd.openxmlformats-officedocument.oleObject"/>
  <Override PartName="/ppt/embeddings/Microsoft_Equation19.bin" ContentType="application/vnd.openxmlformats-officedocument.oleObject"/>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2.bin" ContentType="application/vnd.openxmlformats-officedocument.oleObject"/>
  <Override PartName="/ppt/embeddings/Microsoft_Equation1.bin" ContentType="application/vnd.openxmlformats-officedocument.oleObject"/>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embeddings/Microsoft_Equation7.bin" ContentType="application/vnd.openxmlformats-officedocument.oleObject"/>
  <Override PartName="/ppt/embeddings/Microsoft_Equation18.bin" ContentType="application/vnd.openxmlformats-officedocument.oleObject"/>
  <Override PartName="/ppt/notesSlides/notesSlide3.xml" ContentType="application/vnd.openxmlformats-officedocument.presentationml.notesSlide+xml"/>
  <Override PartName="/ppt/embeddings/Microsoft_Equation11.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embeddings/Microsoft_Equation17.bin" ContentType="application/vnd.openxmlformats-officedocument.oleObject"/>
  <Override PartName="/ppt/embeddings/Microsoft_Equation6.bin" ContentType="application/vnd.openxmlformats-officedocument.oleObject"/>
  <Override PartName="/ppt/notesSlides/notesSlide2.xml" ContentType="application/vnd.openxmlformats-officedocument.presentationml.notesSlide+xml"/>
  <Override PartName="/ppt/embeddings/Microsoft_Equation10.bin" ContentType="application/vnd.openxmlformats-officedocument.oleObject"/>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Default Extension="rels" ContentType="application/vnd.openxmlformats-package.relationships+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7" r:id="rId11"/>
    <p:sldId id="268" r:id="rId12"/>
    <p:sldId id="273" r:id="rId13"/>
    <p:sldId id="271" r:id="rId14"/>
    <p:sldId id="272" r:id="rId15"/>
    <p:sldId id="275" r:id="rId16"/>
    <p:sldId id="281" r:id="rId17"/>
    <p:sldId id="282" r:id="rId18"/>
    <p:sldId id="283" r:id="rId19"/>
    <p:sldId id="284" r:id="rId20"/>
    <p:sldId id="28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247" autoAdjust="0"/>
    <p:restoredTop sz="54966" autoAdjust="0"/>
  </p:normalViewPr>
  <p:slideViewPr>
    <p:cSldViewPr snapToGrid="0" snapToObjects="1">
      <p:cViewPr>
        <p:scale>
          <a:sx n="80" d="100"/>
          <a:sy n="80" d="100"/>
        </p:scale>
        <p:origin x="-648" y="-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 Id="rId3"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D7DB7-03C2-3A49-8AAC-5D89AA52E96D}" type="datetimeFigureOut">
              <a:rPr lang="en-US" smtClean="0"/>
              <a:pPr/>
              <a:t>7/8/12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1EE49-0FD2-944D-BF83-C2C5F6979B8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187090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 MATH</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B</a:t>
            </a:r>
            <a:endParaRPr lang="en-US"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32</a:t>
            </a:r>
          </a:p>
          <a:p>
            <a:r>
              <a:rPr lang="en-US" dirty="0" smtClean="0"/>
              <a:t>(Silently: it was a 50/50 B/C split!)</a:t>
            </a:r>
            <a:r>
              <a:rPr lang="en-US" baseline="0" dirty="0" smtClean="0"/>
              <a:t> </a:t>
            </a:r>
            <a:endParaRPr lang="en-US" dirty="0" smtClean="0"/>
          </a:p>
          <a:p>
            <a:r>
              <a:rPr lang="en-US" dirty="0" smtClean="0"/>
              <a:t>4,[[ 61]], 26,4,4</a:t>
            </a:r>
          </a:p>
          <a:p>
            <a:r>
              <a:rPr lang="en-US" dirty="0" smtClean="0"/>
              <a:t>Physics</a:t>
            </a:r>
            <a:r>
              <a:rPr lang="en-US" baseline="0" dirty="0" smtClean="0"/>
              <a:t> 3320 Sp12 (MD) Lecture 25</a:t>
            </a:r>
          </a:p>
          <a:p>
            <a:r>
              <a:rPr lang="en-US" baseline="0" dirty="0" smtClean="0"/>
              <a:t>0, [[91]], 4, 4, 0</a:t>
            </a:r>
            <a:endParaRPr lang="en-US" dirty="0" smtClean="0"/>
          </a:p>
          <a:p>
            <a:r>
              <a:rPr lang="en-US" dirty="0" smtClean="0"/>
              <a:t>_______________________________</a:t>
            </a:r>
          </a:p>
          <a:p>
            <a:r>
              <a:rPr lang="en-US" b="1" dirty="0" smtClean="0"/>
              <a:t>Fall</a:t>
            </a:r>
            <a:r>
              <a:rPr lang="en-US" b="1" baseline="0" dirty="0" smtClean="0"/>
              <a:t> 2011 Comments</a:t>
            </a:r>
            <a:endParaRPr lang="en-US" b="1" dirty="0" smtClean="0"/>
          </a:p>
          <a:p>
            <a:r>
              <a:rPr lang="en-US" dirty="0" smtClean="0"/>
              <a:t>Note that the popular</a:t>
            </a:r>
            <a:r>
              <a:rPr lang="en-US" baseline="0" dirty="0" smtClean="0"/>
              <a:t> answer C here is a scalar, not a vector (!) Student couldn’t articulate reasoning here, they just “thought” it was one or the other. Nobody cracked open Griffiths! Somewhat surprising this needs to be reviewed, but there you go. It’s clear this is not readily in their “toolkits”. </a:t>
            </a:r>
            <a:endParaRPr lang="en-US" dirty="0" smtClean="0"/>
          </a:p>
          <a:p>
            <a:endParaRPr lang="en-US" dirty="0" smtClean="0"/>
          </a:p>
          <a:p>
            <a:r>
              <a:rPr lang="en-US" dirty="0" smtClean="0"/>
              <a:t>One subtlety here is that although it’s quite</a:t>
            </a:r>
            <a:r>
              <a:rPr lang="en-US" baseline="0" dirty="0" smtClean="0"/>
              <a:t> easy to show (especially with the “front flyleaf”) that IF statement B is true, THEN the curl of F=0. That doesn’t prove the converse, though, and this requires a little thought. I didn’t go into it (we’ve covered that to death in 3310), but I’m sure that if I had, it would not have been easy or obvious for them </a:t>
            </a:r>
            <a:endParaRPr lang="en-US" dirty="0" smtClean="0"/>
          </a:p>
          <a:p>
            <a:endParaRPr lang="en-US" dirty="0" smtClean="0"/>
          </a:p>
          <a:p>
            <a:r>
              <a:rPr lang="en-US" dirty="0" smtClean="0"/>
              <a:t>Notes</a:t>
            </a: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Students near me were convinced it had to be the gradient of a function (B), but other students were discussing that it might be 0 (A), or the divergence of a vector field (C) which I think was mainly confusion about notation.</a:t>
            </a:r>
            <a:endParaRPr lang="en-US" sz="1200" b="1" kern="1200" dirty="0" smtClean="0">
              <a:solidFill>
                <a:schemeClr val="tx1"/>
              </a:solidFill>
              <a:latin typeface="+mn-lt"/>
              <a:ea typeface="ＭＳ Ｐゴシック" pitchFamily="-106" charset="-128"/>
              <a:cs typeface="ＭＳ Ｐゴシック" pitchFamily="-106" charset="-128"/>
            </a:endParaRP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0" kern="1200" dirty="0" smtClean="0">
                <a:solidFill>
                  <a:schemeClr val="tx1"/>
                </a:solidFill>
                <a:latin typeface="+mn-lt"/>
                <a:ea typeface="ＭＳ Ｐゴシック" pitchFamily="-106" charset="-128"/>
                <a:cs typeface="ＭＳ Ｐゴシック" pitchFamily="-106" charset="-128"/>
              </a:rPr>
              <a:t>================================</a:t>
            </a:r>
          </a:p>
          <a:p>
            <a:r>
              <a:rPr lang="en-US" dirty="0" smtClean="0"/>
              <a:t>Written by SJP</a:t>
            </a:r>
            <a:r>
              <a:rPr lang="en-US" baseline="0" dirty="0" smtClean="0"/>
              <a:t> in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296531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D2DE6A3-0FA6-3044-B2E1-C942AB22B311}" type="slidenum">
              <a:rPr lang="en-US">
                <a:latin typeface="Calibri" charset="0"/>
              </a:rPr>
              <a:pPr eaLnBrk="1" hangingPunct="1"/>
              <a:t>11</a:t>
            </a:fld>
            <a:endParaRPr lang="en-US">
              <a:latin typeface="Calibri"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8196" name="Rectangle 3"/>
          <p:cNvSpPr>
            <a:spLocks noGrp="1" noChangeArrowheads="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a:t>
            </a:r>
            <a:r>
              <a:rPr lang="en-US" baseline="0" dirty="0" smtClean="0"/>
              <a:t>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Correct Answer: B</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a:t>
            </a:r>
            <a:r>
              <a:rPr lang="en-US" baseline="0" dirty="0" smtClean="0"/>
              <a:t> #34</a:t>
            </a:r>
          </a:p>
          <a:p>
            <a:r>
              <a:rPr lang="en-US" dirty="0" smtClean="0">
                <a:latin typeface="Calibri" charset="0"/>
              </a:rPr>
              <a:t>4, [[96]], 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27</a:t>
            </a:r>
          </a:p>
          <a:p>
            <a:r>
              <a:rPr lang="en-US" dirty="0" smtClean="0">
                <a:latin typeface="Calibri" charset="0"/>
              </a:rPr>
              <a:t>14, [[71]],</a:t>
            </a:r>
            <a:r>
              <a:rPr lang="en-US" baseline="0" dirty="0" smtClean="0">
                <a:latin typeface="Calibri" charset="0"/>
              </a:rPr>
              <a:t> 14, 0, 0</a:t>
            </a:r>
            <a:endParaRPr lang="en-US" dirty="0" smtClean="0">
              <a:latin typeface="Calibri" charset="0"/>
            </a:endParaRPr>
          </a:p>
          <a:p>
            <a:r>
              <a:rPr lang="en-US" dirty="0" smtClean="0">
                <a:latin typeface="Calibri" charset="0"/>
              </a:rPr>
              <a:t>________________________________</a:t>
            </a:r>
          </a:p>
          <a:p>
            <a:r>
              <a:rPr lang="en-US" b="1" dirty="0" smtClean="0">
                <a:latin typeface="Calibri" charset="0"/>
              </a:rPr>
              <a:t>Fall 2011 Comments</a:t>
            </a:r>
          </a:p>
          <a:p>
            <a:r>
              <a:rPr lang="en-US" dirty="0" smtClean="0">
                <a:latin typeface="Calibri" charset="0"/>
              </a:rPr>
              <a:t>Again, it was a short but loud conversation,</a:t>
            </a:r>
            <a:r>
              <a:rPr lang="en-US" baseline="0" dirty="0" smtClean="0">
                <a:latin typeface="Calibri" charset="0"/>
              </a:rPr>
              <a:t> students were thinking and making sense, so the fact that it’s almost unanimously correct doesn’t make me think this is a waste of a question. (We might, however, be able to distract them a little better?)</a:t>
            </a:r>
          </a:p>
          <a:p>
            <a:endParaRPr lang="en-US" baseline="0" dirty="0" smtClean="0">
              <a:latin typeface="Calibri" charset="0"/>
            </a:endParaRPr>
          </a:p>
          <a:p>
            <a:r>
              <a:rPr lang="en-US" b="1" baseline="0" dirty="0" smtClean="0">
                <a:latin typeface="Calibri" charset="0"/>
              </a:rPr>
              <a:t>Spring 2012 Comments</a:t>
            </a:r>
            <a:endParaRPr lang="en-US" b="0" baseline="0" dirty="0" smtClean="0">
              <a:latin typeface="Calibri" charset="0"/>
            </a:endParaRPr>
          </a:p>
          <a:p>
            <a:r>
              <a:rPr lang="en-US" b="0" baseline="0" dirty="0" smtClean="0">
                <a:latin typeface="Calibri" charset="0"/>
              </a:rPr>
              <a:t>There was much discussion at just how “physical” this problem is, in terms of no wire being actually infinite, and it not being possible to actually jump the current from zero to a finite value instantly.  Needed reminders that this is a demonstration of principle, meant to get at how to think about these kinds of situations.</a:t>
            </a:r>
            <a:endParaRPr lang="en-US" b="1" dirty="0" smtClean="0">
              <a:latin typeface="Calibri" charset="0"/>
            </a:endParaRPr>
          </a:p>
          <a:p>
            <a:endParaRPr lang="en-US" dirty="0" smtClean="0">
              <a:latin typeface="Calibri" charset="0"/>
            </a:endParaRPr>
          </a:p>
          <a:p>
            <a:r>
              <a:rPr lang="en-US" dirty="0" smtClean="0">
                <a:latin typeface="Calibri" charset="0"/>
              </a:rPr>
              <a:t>===============================</a:t>
            </a:r>
          </a:p>
          <a:p>
            <a:r>
              <a:rPr lang="en-US" dirty="0" smtClean="0">
                <a:latin typeface="Calibri" charset="0"/>
              </a:rPr>
              <a:t>Adapted from Chuck Rogers, Second </a:t>
            </a:r>
            <a:r>
              <a:rPr lang="en-US" dirty="0">
                <a:latin typeface="Calibri" charset="0"/>
              </a:rPr>
              <a:t>Maxwell</a:t>
            </a:r>
            <a:r>
              <a:rPr lang="ja-JP" altLang="en-US" dirty="0">
                <a:latin typeface="Calibri" charset="0"/>
              </a:rPr>
              <a:t>’</a:t>
            </a:r>
            <a:r>
              <a:rPr lang="en-US" dirty="0">
                <a:latin typeface="Calibri" charset="0"/>
              </a:rPr>
              <a:t>s Equations tutorial.</a:t>
            </a:r>
            <a:endParaRPr lang="en-US" dirty="0">
              <a:latin typeface="Courier New"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A613E31-D877-C843-ACA0-9EFD035C9F7F}" type="slidenum">
              <a:rPr lang="en-US">
                <a:latin typeface="Calibri" charset="0"/>
              </a:rPr>
              <a:pPr eaLnBrk="1" hangingPunct="1"/>
              <a:t>12</a:t>
            </a:fld>
            <a:endParaRPr lang="en-US">
              <a:latin typeface="Calibri" charset="0"/>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7172" name="Rectangle 3"/>
          <p:cNvSpPr>
            <a:spLocks noGrp="1" noChangeArrowheads="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Correct Answer(s):</a:t>
            </a:r>
            <a:r>
              <a:rPr lang="en-US" baseline="0" dirty="0" smtClean="0">
                <a:latin typeface="Courier New" charset="0"/>
              </a:rPr>
              <a:t> B, A</a:t>
            </a:r>
            <a:endParaRPr lang="en-US"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Sp12</a:t>
            </a:r>
            <a:r>
              <a:rPr lang="en-US" baseline="0" dirty="0" smtClean="0"/>
              <a:t> (MD) Lecture 27</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Top question: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43, [[57]]</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Bottom</a:t>
            </a:r>
            <a:r>
              <a:rPr lang="en-US" baseline="0" dirty="0" smtClean="0">
                <a:latin typeface="Courier New" charset="0"/>
              </a:rPr>
              <a:t> question: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[[100]], 0</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latin typeface="Courier New" charset="0"/>
              </a:rPr>
              <a:t>Spring 2012 Comments</a:t>
            </a:r>
            <a:endParaRPr lang="en-US" b="0"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Courier New" charset="0"/>
              </a:rPr>
              <a:t>Note that these</a:t>
            </a:r>
            <a:r>
              <a:rPr lang="en-US" b="0" baseline="0" dirty="0" smtClean="0">
                <a:latin typeface="Courier New" charset="0"/>
              </a:rPr>
              <a:t> two questions are follow-ups to the previous two questions shown above.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baseline="0"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latin typeface="Courier New" charset="0"/>
              </a:rPr>
              <a:t>Some confusion from students about the field in the wire (driving the current) and the induced field from changing the current.</a:t>
            </a:r>
            <a:endParaRPr lang="en-US" b="1"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Adapted</a:t>
            </a:r>
            <a:r>
              <a:rPr lang="en-US" baseline="0" dirty="0" smtClean="0">
                <a:latin typeface="Courier New" charset="0"/>
              </a:rPr>
              <a:t> from Chuck Rogers</a:t>
            </a:r>
            <a:endParaRPr lang="en-US" dirty="0">
              <a:latin typeface="Courier New"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 A CLICKER, USED TO START</a:t>
            </a:r>
            <a:r>
              <a:rPr lang="en-US" baseline="0" dirty="0" smtClean="0"/>
              <a:t> CONVERSATION</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MATH/PHYSICS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a:t>
            </a:r>
            <a:r>
              <a:rPr lang="en-US" baseline="0" dirty="0" smtClean="0"/>
              <a:t> #34</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This is not a clicker question, but it was a very good conversation starter. I gave them about 5 minutes to work on it, there were many good and animated discussions. It’s a little vague, but gets at the essential issue of this section – what does that functional notation MEAN?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 clarified to the class that’s it’s one thing to write down abstract integrals like this, but if you want to DO an integral, if you want to compute it, you need to be crystal clear what exactly you’re integrating. This integral can’t be handed to Mathematica, what I’m after here is making it suitably concrete that MMA would know what to do!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My answer here is I(</a:t>
            </a:r>
            <a:r>
              <a:rPr lang="en-US" baseline="0" dirty="0" err="1" smtClean="0"/>
              <a:t>z,tR</a:t>
            </a:r>
            <a:r>
              <a:rPr lang="en-US" baseline="0" dirty="0" smtClean="0"/>
              <a:t>) does not depend on z, so we might as well ask what I(</a:t>
            </a:r>
            <a:r>
              <a:rPr lang="en-US" baseline="0" dirty="0" err="1" smtClean="0"/>
              <a:t>tR</a:t>
            </a:r>
            <a:r>
              <a:rPr lang="en-US" baseline="0" dirty="0" smtClean="0"/>
              <a:t>) is.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 is clearly in the </a:t>
            </a:r>
            <a:r>
              <a:rPr lang="en-US" baseline="0" dirty="0" err="1" smtClean="0"/>
              <a:t>zhat</a:t>
            </a:r>
            <a:r>
              <a:rPr lang="en-US" baseline="0" dirty="0" smtClean="0"/>
              <a:t> direction, so we can ask just what the magnitude of I(</a:t>
            </a:r>
            <a:r>
              <a:rPr lang="en-US" baseline="0" dirty="0" err="1" smtClean="0"/>
              <a:t>tR</a:t>
            </a:r>
            <a:r>
              <a:rPr lang="en-US" baseline="0" dirty="0" smtClean="0"/>
              <a:t>) is.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We have a formula for I(t), and the MEANING here is that you plug in </a:t>
            </a:r>
            <a:r>
              <a:rPr lang="en-US" baseline="0" dirty="0" err="1" smtClean="0"/>
              <a:t>tR</a:t>
            </a:r>
            <a:r>
              <a:rPr lang="en-US" baseline="0" dirty="0" smtClean="0"/>
              <a:t> for t. So, the answer is nothing fancy, nothing complicated,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a:t>
            </a:r>
            <a:r>
              <a:rPr lang="en-US" baseline="0" dirty="0" err="1" smtClean="0"/>
              <a:t>tR</a:t>
            </a:r>
            <a:r>
              <a:rPr lang="en-US" baseline="0" dirty="0" smtClean="0"/>
              <a:t>) is 0 if </a:t>
            </a:r>
            <a:r>
              <a:rPr lang="en-US" baseline="0" dirty="0" err="1" smtClean="0"/>
              <a:t>tR</a:t>
            </a:r>
            <a:r>
              <a:rPr lang="en-US" baseline="0" dirty="0" smtClean="0"/>
              <a:t>&lt;=0,  I0 if </a:t>
            </a:r>
            <a:r>
              <a:rPr lang="en-US" baseline="0" dirty="0" err="1" smtClean="0"/>
              <a:t>tR</a:t>
            </a:r>
            <a:r>
              <a:rPr lang="en-US" baseline="0" dirty="0" smtClean="0"/>
              <a:t>&gt;0.  That’s it, it’s as simple as that. We have written it explicitly.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There are other ways to write and think about it (e.g. on the next slide, where we choose to convert this into restricted integration limits and just use I0 only, but that’s a math trick, I think it’s best to first realize that there is no funny business going on here, you just use your formula for I, and plug in the retarded time.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On the board, I wrote </a:t>
            </a:r>
            <a:r>
              <a:rPr lang="en-US" baseline="0" dirty="0" err="1" smtClean="0"/>
              <a:t>tR</a:t>
            </a:r>
            <a:r>
              <a:rPr lang="en-US" baseline="0" dirty="0" smtClean="0"/>
              <a:t>&gt;0:  what does this imply?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Then I wrote it out, t&gt; Sqrt[s^2+z^2]/c, leading to the next question: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[Note, this problem is worked out in the “Time-Retarded Potentials” in-class tutorials (14A &amp; 14B)]</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Written by SJP in PHYS 3320 Fa11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0434804"/>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MATH/PHYSICS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 D</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a:t>
            </a:r>
            <a:r>
              <a:rPr lang="en-US" baseline="0" dirty="0" smtClean="0"/>
              <a:t> #34</a:t>
            </a:r>
          </a:p>
          <a:p>
            <a:r>
              <a:rPr lang="en-US" dirty="0" smtClean="0"/>
              <a:t>4,0,13,[[78]],4</a:t>
            </a:r>
          </a:p>
          <a:p>
            <a:r>
              <a:rPr lang="en-US" dirty="0" smtClean="0"/>
              <a:t>Physics 3320 Sp12 (MD) Lecture 28</a:t>
            </a:r>
          </a:p>
          <a:p>
            <a:r>
              <a:rPr lang="en-US" dirty="0" smtClean="0"/>
              <a:t>0, 0, 0, [[100]], 0</a:t>
            </a:r>
          </a:p>
          <a:p>
            <a:r>
              <a:rPr lang="en-US" dirty="0" smtClean="0"/>
              <a:t>________________________________</a:t>
            </a:r>
          </a:p>
          <a:p>
            <a:r>
              <a:rPr lang="en-US" b="1" dirty="0" smtClean="0"/>
              <a:t>Fall 2011 Comments</a:t>
            </a:r>
          </a:p>
          <a:p>
            <a:r>
              <a:rPr lang="en-US" dirty="0" smtClean="0"/>
              <a:t>The room grew silent,</a:t>
            </a:r>
            <a:r>
              <a:rPr lang="en-US" baseline="0" dirty="0" smtClean="0"/>
              <a:t> people seemed a little shell-shocked here. I let them work, they spent a couple of minutes. At some point I was worried, and asked if they wanted me to solve it for them (only a half dozen had voted) But no, nobody wanted me to, so I let them keep working, In just another minute, we got to almost 80% correct. There is definitely some worry in the room that they’re not sure what is going on, but they are getting the idea… </a:t>
            </a:r>
            <a:endParaRPr lang="en-US" dirty="0" smtClean="0"/>
          </a:p>
          <a:p>
            <a:endParaRPr lang="en-US" dirty="0" smtClean="0"/>
          </a:p>
          <a:p>
            <a:r>
              <a:rPr lang="en-US" dirty="0" smtClean="0"/>
              <a:t>Notes</a:t>
            </a:r>
            <a:endParaRPr lang="en-US" sz="1200" kern="1200" dirty="0" smtClean="0">
              <a:solidFill>
                <a:schemeClr val="tx1"/>
              </a:solidFill>
              <a:latin typeface="+mn-lt"/>
              <a:ea typeface="ＭＳ Ｐゴシック" pitchFamily="-106" charset="-128"/>
              <a:cs typeface="ＭＳ Ｐゴシック" pitchFamily="-106" charset="-128"/>
            </a:endParaRPr>
          </a:p>
          <a:p>
            <a:endParaRPr lang="en-US" sz="1200" b="0" kern="1200" dirty="0" smtClean="0">
              <a:solidFill>
                <a:schemeClr val="tx1"/>
              </a:solidFill>
              <a:latin typeface="+mn-lt"/>
              <a:ea typeface="ＭＳ Ｐゴシック" pitchFamily="-106" charset="-128"/>
              <a:cs typeface="ＭＳ Ｐゴシック" pitchFamily="-106"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this problem is worked out in the “Time-Retarded Potentials” in-class tutorials (14A &amp; 14B)]</a:t>
            </a:r>
            <a:endParaRPr lang="en-US" sz="1200" b="0" kern="1200" dirty="0" smtClean="0">
              <a:solidFill>
                <a:schemeClr val="tx1"/>
              </a:solidFill>
              <a:latin typeface="+mn-lt"/>
              <a:ea typeface="ＭＳ Ｐゴシック" pitchFamily="-106" charset="-128"/>
              <a:cs typeface="ＭＳ Ｐゴシック" pitchFamily="-106" charset="-128"/>
            </a:endParaRP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0" kern="1200" dirty="0" smtClean="0">
                <a:solidFill>
                  <a:schemeClr val="tx1"/>
                </a:solidFill>
                <a:latin typeface="+mn-lt"/>
                <a:ea typeface="ＭＳ Ｐゴシック" pitchFamily="-106" charset="-128"/>
                <a:cs typeface="ＭＳ Ｐゴシック" pitchFamily="-106" charset="-128"/>
              </a:rPr>
              <a:t>=================================</a:t>
            </a:r>
          </a:p>
          <a:p>
            <a:r>
              <a:rPr lang="en-US" sz="1200" b="0" kern="1200" dirty="0" smtClean="0">
                <a:solidFill>
                  <a:schemeClr val="tx1"/>
                </a:solidFill>
                <a:latin typeface="+mn-lt"/>
                <a:ea typeface="ＭＳ Ｐゴシック" pitchFamily="-106" charset="-128"/>
                <a:cs typeface="ＭＳ Ｐゴシック" pitchFamily="-106" charset="-128"/>
              </a:rPr>
              <a:t>Written</a:t>
            </a:r>
            <a:r>
              <a:rPr lang="en-US" sz="1200" b="0" kern="1200" baseline="0" dirty="0" smtClean="0">
                <a:solidFill>
                  <a:schemeClr val="tx1"/>
                </a:solidFill>
                <a:latin typeface="+mn-lt"/>
                <a:ea typeface="ＭＳ Ｐゴシック" pitchFamily="-106" charset="-128"/>
                <a:cs typeface="ＭＳ Ｐゴシック" pitchFamily="-106" charset="-128"/>
              </a:rPr>
              <a:t> by SJP in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21739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 Answer(s)</a:t>
            </a:r>
            <a:r>
              <a:rPr lang="en-US" baseline="0" dirty="0" smtClean="0"/>
              <a:t>: A, D, B</a:t>
            </a:r>
          </a:p>
          <a:p>
            <a:r>
              <a:rPr lang="en-US" baseline="0" dirty="0" smtClean="0"/>
              <a:t>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27</a:t>
            </a:r>
          </a:p>
          <a:p>
            <a:r>
              <a:rPr lang="en-US" dirty="0" smtClean="0"/>
              <a:t>Top</a:t>
            </a:r>
            <a:r>
              <a:rPr lang="en-US" baseline="0" dirty="0" smtClean="0"/>
              <a:t> Question</a:t>
            </a:r>
          </a:p>
          <a:p>
            <a:r>
              <a:rPr lang="en-US" baseline="0" dirty="0" smtClean="0"/>
              <a:t>[[100]], 0, 0, 0, 0</a:t>
            </a:r>
          </a:p>
          <a:p>
            <a:r>
              <a:rPr lang="en-US" baseline="0" dirty="0" smtClean="0"/>
              <a:t>Middle Question</a:t>
            </a:r>
          </a:p>
          <a:p>
            <a:r>
              <a:rPr lang="en-US" baseline="0" dirty="0" smtClean="0"/>
              <a:t>4, 0, 0, [[96]], 0</a:t>
            </a:r>
          </a:p>
          <a:p>
            <a:r>
              <a:rPr lang="en-US" baseline="0" dirty="0" smtClean="0"/>
              <a:t>Bottom Question</a:t>
            </a:r>
          </a:p>
          <a:p>
            <a:r>
              <a:rPr lang="en-US" baseline="0" dirty="0" smtClean="0"/>
              <a:t>Didn’t Click (End of Class)</a:t>
            </a:r>
          </a:p>
          <a:p>
            <a:r>
              <a:rPr lang="en-US" baseline="0" dirty="0" smtClean="0"/>
              <a:t/>
            </a:r>
            <a:br>
              <a:rPr lang="en-US" baseline="0" dirty="0" smtClean="0"/>
            </a:br>
            <a:r>
              <a:rPr lang="en-US" baseline="0" dirty="0" smtClean="0"/>
              <a:t>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28</a:t>
            </a:r>
          </a:p>
          <a:p>
            <a:r>
              <a:rPr lang="en-US" dirty="0" smtClean="0"/>
              <a:t>Top</a:t>
            </a:r>
            <a:r>
              <a:rPr lang="en-US" baseline="0" dirty="0" smtClean="0"/>
              <a:t> Question</a:t>
            </a:r>
          </a:p>
          <a:p>
            <a:r>
              <a:rPr lang="en-US" baseline="0" dirty="0" smtClean="0"/>
              <a:t>[[100]], 0, 0, 0, 0</a:t>
            </a:r>
          </a:p>
          <a:p>
            <a:r>
              <a:rPr lang="en-US" baseline="0" dirty="0" smtClean="0"/>
              <a:t>Middle Question</a:t>
            </a:r>
          </a:p>
          <a:p>
            <a:r>
              <a:rPr lang="en-US" baseline="0" dirty="0" smtClean="0"/>
              <a:t>0, 0, 0, [[100]], 0</a:t>
            </a:r>
          </a:p>
          <a:p>
            <a:r>
              <a:rPr lang="en-US" baseline="0" dirty="0" smtClean="0"/>
              <a:t>Bottom Question</a:t>
            </a:r>
          </a:p>
          <a:p>
            <a:r>
              <a:rPr lang="en-US" baseline="0" dirty="0" smtClean="0"/>
              <a:t>52, [[30]], 0, 0, 17</a:t>
            </a:r>
          </a:p>
          <a:p>
            <a:r>
              <a:rPr lang="en-US" baseline="0" dirty="0" smtClean="0"/>
              <a:t>_____________________________</a:t>
            </a:r>
          </a:p>
          <a:p>
            <a:r>
              <a:rPr lang="en-US" b="1" baseline="0" dirty="0" smtClean="0"/>
              <a:t>Spring 2012 Comments</a:t>
            </a:r>
            <a:endParaRPr lang="en-US" b="0" baseline="0" dirty="0" smtClean="0"/>
          </a:p>
          <a:p>
            <a:endParaRPr lang="en-US" b="0" baseline="0" dirty="0" smtClean="0"/>
          </a:p>
          <a:p>
            <a:r>
              <a:rPr lang="en-US" b="0" baseline="0" dirty="0" smtClean="0"/>
              <a:t>Last question was challenging for students, asked about the different ways to see this.  Some focused on the minus sign in E=-</a:t>
            </a:r>
            <a:r>
              <a:rPr lang="en-US" b="0" baseline="0" dirty="0" err="1" smtClean="0"/>
              <a:t>dA/dt</a:t>
            </a:r>
            <a:r>
              <a:rPr lang="en-US" b="0" baseline="0" dirty="0" smtClean="0"/>
              <a:t>, others were thinking about the direction of </a:t>
            </a:r>
            <a:r>
              <a:rPr lang="en-US" b="0" baseline="0" dirty="0" err="1" smtClean="0"/>
              <a:t>S</a:t>
            </a:r>
            <a:r>
              <a:rPr lang="en-US" b="0" baseline="0" dirty="0" smtClean="0"/>
              <a:t>=</a:t>
            </a:r>
            <a:r>
              <a:rPr lang="en-US" b="0" baseline="0" dirty="0" err="1" smtClean="0"/>
              <a:t>ExB</a:t>
            </a:r>
            <a:r>
              <a:rPr lang="en-US" b="0" baseline="0" dirty="0" smtClean="0"/>
              <a:t> (the radiation is directed outward from the wire).  A few seemed comfortable thinking about the direction of the back-</a:t>
            </a:r>
            <a:r>
              <a:rPr lang="en-US" b="0" baseline="0" dirty="0" err="1" smtClean="0"/>
              <a:t>EMF</a:t>
            </a:r>
            <a:r>
              <a:rPr lang="en-US" b="0" baseline="0" dirty="0" smtClean="0"/>
              <a:t> when the current starts up.</a:t>
            </a:r>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in 3320 Sp12</a:t>
            </a:r>
            <a:endParaRPr lang="en-US" b="1" baseline="0" dirty="0" smtClean="0"/>
          </a:p>
        </p:txBody>
      </p:sp>
      <p:sp>
        <p:nvSpPr>
          <p:cNvPr id="4" name="Slide Number Placeholder 3"/>
          <p:cNvSpPr>
            <a:spLocks noGrp="1"/>
          </p:cNvSpPr>
          <p:nvPr>
            <p:ph type="sldNum" sz="quarter" idx="10"/>
          </p:nvPr>
        </p:nvSpPr>
        <p:spPr/>
        <p:txBody>
          <a:bodyPr/>
          <a:lstStyle/>
          <a:p>
            <a:fld id="{9C21EE49-0FD2-944D-BF83-C2C5F6979B84}"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476440"/>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r>
              <a:rPr lang="en-US" dirty="0" smtClean="0"/>
              <a:t>Class</a:t>
            </a:r>
            <a:r>
              <a:rPr lang="en-US" baseline="0" dirty="0" smtClean="0"/>
              <a:t>: CONCEPTUAL</a:t>
            </a:r>
          </a:p>
          <a:p>
            <a:r>
              <a:rPr lang="en-US" baseline="0" dirty="0" smtClean="0"/>
              <a:t>Correct Answer: E</a:t>
            </a:r>
            <a:endParaRPr lang="en-US" dirty="0" smtClean="0"/>
          </a:p>
          <a:p>
            <a:r>
              <a:rPr lang="en-US" dirty="0" smtClean="0"/>
              <a:t>_______________________________</a:t>
            </a:r>
          </a:p>
          <a:p>
            <a:r>
              <a:rPr lang="en-US" dirty="0" smtClean="0"/>
              <a:t>Physics 3320 Fa11 (SJP) Lecture 35</a:t>
            </a:r>
          </a:p>
          <a:p>
            <a:r>
              <a:rPr lang="en-US" dirty="0" smtClean="0"/>
              <a:t>0,12,0,24, [[65]]</a:t>
            </a:r>
          </a:p>
          <a:p>
            <a:r>
              <a:rPr lang="en-US" dirty="0" smtClean="0"/>
              <a:t>Physics 3320 Sp12</a:t>
            </a:r>
            <a:r>
              <a:rPr lang="en-US" baseline="0" dirty="0" smtClean="0"/>
              <a:t> (MD) Lecture 29</a:t>
            </a:r>
          </a:p>
          <a:p>
            <a:r>
              <a:rPr lang="en-US" dirty="0" smtClean="0"/>
              <a:t>0, 6, 0, 52, [[42]]</a:t>
            </a:r>
          </a:p>
          <a:p>
            <a:r>
              <a:rPr lang="en-US" dirty="0" smtClean="0"/>
              <a:t>_______________________________</a:t>
            </a:r>
          </a:p>
          <a:p>
            <a:r>
              <a:rPr lang="en-US" b="1" dirty="0" smtClean="0"/>
              <a:t>Fall</a:t>
            </a:r>
            <a:r>
              <a:rPr lang="en-US" b="1" baseline="0" dirty="0" smtClean="0"/>
              <a:t> 2011 Comments</a:t>
            </a:r>
            <a:endParaRPr lang="en-US" b="1" dirty="0" smtClean="0"/>
          </a:p>
          <a:p>
            <a:r>
              <a:rPr lang="en-US" dirty="0" smtClean="0"/>
              <a:t>Students were debating</a:t>
            </a:r>
            <a:r>
              <a:rPr lang="en-US" baseline="0" dirty="0" smtClean="0"/>
              <a:t> the “along y” mostly, and their logic was that you need SOME E field along y to drive the current, by Ohm’s law! </a:t>
            </a:r>
            <a:br>
              <a:rPr lang="en-US" baseline="0" dirty="0" smtClean="0"/>
            </a:br>
            <a:r>
              <a:rPr lang="en-US" baseline="0" dirty="0" smtClean="0"/>
              <a:t>Interesting…. They’re picturing a conductor with a volume charge flow in it.  So, we might want to reword (or clarify) to them that this sequence of questions to make it clear this is not a conductor, it’s JUST a neutral infinite current sheet. </a:t>
            </a:r>
          </a:p>
          <a:p>
            <a:endParaRPr lang="en-US" baseline="0" dirty="0" smtClean="0"/>
          </a:p>
          <a:p>
            <a:r>
              <a:rPr lang="en-US" baseline="0" dirty="0" smtClean="0"/>
              <a:t>Some reminder/review here of Ampere (and/or </a:t>
            </a:r>
            <a:r>
              <a:rPr lang="en-US" baseline="0" dirty="0" err="1" smtClean="0"/>
              <a:t>Biot-Savart</a:t>
            </a:r>
            <a:r>
              <a:rPr lang="en-US" baseline="0" dirty="0" smtClean="0"/>
              <a:t>) It’s a lead in/warm up to the sequence of questions that follow. Other faculty used this sequence earlier (in </a:t>
            </a:r>
            <a:r>
              <a:rPr lang="en-US" baseline="0" dirty="0" err="1" smtClean="0"/>
              <a:t>Ch</a:t>
            </a:r>
            <a:r>
              <a:rPr lang="en-US" baseline="0" dirty="0" smtClean="0"/>
              <a:t> 9) but I think it’s a nice intro to radiation. </a:t>
            </a:r>
            <a:endParaRPr lang="en-US" dirty="0" smtClean="0"/>
          </a:p>
          <a:p>
            <a:endParaRPr lang="en-US" dirty="0" smtClean="0"/>
          </a:p>
          <a:p>
            <a:r>
              <a:rPr lang="en-US" dirty="0" smtClean="0"/>
              <a:t>Notes</a:t>
            </a:r>
          </a:p>
          <a:p>
            <a:r>
              <a:rPr lang="en-US" sz="1200" b="1" kern="1200" dirty="0" smtClean="0">
                <a:solidFill>
                  <a:schemeClr val="tx1"/>
                </a:solidFill>
                <a:latin typeface="+mn-lt"/>
                <a:ea typeface="ＭＳ Ｐゴシック" pitchFamily="-106" charset="-128"/>
                <a:cs typeface="ＭＳ Ｐゴシック" pitchFamily="-106" charset="-128"/>
              </a:rPr>
              <a:t>Baily</a:t>
            </a:r>
            <a:r>
              <a:rPr lang="en-US" sz="1200" b="0" kern="1200" dirty="0" smtClean="0">
                <a:solidFill>
                  <a:schemeClr val="tx1"/>
                </a:solidFill>
                <a:latin typeface="+mn-lt"/>
                <a:ea typeface="ＭＳ Ｐゴシック" pitchFamily="-106" charset="-128"/>
                <a:cs typeface="ＭＳ Ｐゴシック" pitchFamily="-106" charset="-128"/>
              </a:rPr>
              <a:t>: Before</a:t>
            </a:r>
            <a:r>
              <a:rPr lang="en-US" sz="1200" kern="1200" dirty="0" smtClean="0">
                <a:solidFill>
                  <a:schemeClr val="tx1"/>
                </a:solidFill>
                <a:latin typeface="+mn-lt"/>
                <a:ea typeface="ＭＳ Ｐゴシック" pitchFamily="-106" charset="-128"/>
                <a:cs typeface="ＭＳ Ｐゴシック" pitchFamily="-106" charset="-128"/>
              </a:rPr>
              <a:t> discussion: 38% - B in x-direction, E in y-direction; 56% none of these.  Started audio a couple minutes late, so don’t have any insight on what students were thinking.</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I talked about Maxwell's equations in the region, the student concluded, Del(E)=0, Curl(E)=0 so E=0 outside.  B field determined by right hand rule.  In discussion, some students argued that since you'd need E to drive the current sheet, there would be some outside, as well.</a:t>
            </a:r>
            <a:endParaRPr lang="en-US" dirty="0" smtClean="0"/>
          </a:p>
          <a:p>
            <a:endParaRPr lang="en-US" dirty="0" smtClean="0"/>
          </a:p>
          <a:p>
            <a:r>
              <a:rPr lang="en-US" dirty="0" smtClean="0"/>
              <a:t>==================================</a:t>
            </a:r>
          </a:p>
          <a:p>
            <a:r>
              <a:rPr lang="en-US" dirty="0" smtClean="0"/>
              <a:t>USED </a:t>
            </a:r>
            <a:r>
              <a:rPr lang="en-US" dirty="0"/>
              <a:t>IN:  Spring 2009 (Rogers)</a:t>
            </a:r>
          </a:p>
          <a:p>
            <a:r>
              <a:rPr lang="en-US" dirty="0"/>
              <a:t>LECTURE NUMBER:  23</a:t>
            </a:r>
          </a:p>
          <a:p>
            <a:r>
              <a:rPr lang="en-US" dirty="0"/>
              <a:t>STUDENT RESPONSES: 0 % 0 % 0 % 26 % </a:t>
            </a:r>
            <a:r>
              <a:rPr lang="en-US" b="1" dirty="0"/>
              <a:t>[[74 %]]</a:t>
            </a:r>
            <a:r>
              <a:rPr lang="en-US" dirty="0"/>
              <a:t> (SPRING 09)</a:t>
            </a:r>
          </a:p>
          <a:p>
            <a:r>
              <a:rPr lang="en-US" b="1" dirty="0"/>
              <a:t>INSTRUCTOR NOTES: </a:t>
            </a:r>
          </a:p>
          <a:p>
            <a:r>
              <a:rPr lang="en-US" dirty="0">
                <a:ea typeface="ヒラギノ角ゴ Pro W3" charset="-128"/>
                <a:cs typeface="ヒラギノ角ゴ Pro W3" charset="-128"/>
              </a:rPr>
              <a:t>WRITTEN BY:  Charles Rogers (CU-Boulder)</a:t>
            </a:r>
          </a:p>
          <a:p>
            <a:r>
              <a:rPr lang="en-US" dirty="0">
                <a:ea typeface="ヒラギノ角ゴ Pro W3" charset="-128"/>
                <a:cs typeface="ヒラギノ角ゴ Pro W3" charset="-128"/>
              </a:rPr>
              <a:t>Answer</a:t>
            </a:r>
            <a:r>
              <a:rPr lang="en-US" baseline="0" dirty="0">
                <a:ea typeface="ヒラギノ角ゴ Pro W3" charset="-128"/>
                <a:cs typeface="ヒラギノ角ゴ Pro W3" charset="-128"/>
              </a:rPr>
              <a:t> is E) B is up (+x), but no E (assuming current is steady and has always been steady.  (There is a subtlety here, though – see Feynman lectures, there CAN be an E field, generated by the “turn on” of the current sheet)_ </a:t>
            </a:r>
            <a:endParaRPr lang="en-US" dirty="0">
              <a:ea typeface="ヒラギノ角ゴ Pro W3" charset="-128"/>
              <a:cs typeface="ヒラギノ角ゴ Pro W3" charset="-128"/>
            </a:endParaRPr>
          </a:p>
          <a:p>
            <a:pPr>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D3F67E97-58EF-4D4C-8BD2-3DAF5ABDE5E0}" type="slidenum">
              <a:rPr lang="en-US">
                <a:latin typeface="Calibri" charset="0"/>
                <a:ea typeface="ＭＳ Ｐゴシック" charset="-128"/>
                <a:cs typeface="ＭＳ Ｐゴシック" charset="-128"/>
              </a:rPr>
              <a:pPr/>
              <a:t>16</a:t>
            </a:fld>
            <a:endParaRPr lang="en-US">
              <a:latin typeface="Calibri"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a:t>
            </a:r>
            <a:r>
              <a:rPr lang="en-US" baseline="0" dirty="0" smtClean="0"/>
              <a:t> Answer: C</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a:t>
            </a:r>
            <a:r>
              <a:rPr lang="en-US" baseline="0" dirty="0" smtClean="0"/>
              <a:t> </a:t>
            </a:r>
            <a:r>
              <a:rPr lang="en-US" dirty="0" smtClean="0"/>
              <a:t>35</a:t>
            </a:r>
          </a:p>
          <a:p>
            <a:r>
              <a:rPr lang="en-US" dirty="0" smtClean="0"/>
              <a:t>Silent</a:t>
            </a:r>
            <a:r>
              <a:rPr lang="en-US" baseline="0" dirty="0" smtClean="0"/>
              <a:t> vote was:   0, 0, [62],  24, 14</a:t>
            </a:r>
          </a:p>
          <a:p>
            <a:r>
              <a:rPr lang="en-US" baseline="0" dirty="0" smtClean="0"/>
              <a:t>After discussion:  0, 0, [100], 0,  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29</a:t>
            </a:r>
          </a:p>
          <a:p>
            <a:r>
              <a:rPr lang="en-US" baseline="0" dirty="0" smtClean="0"/>
              <a:t>3, 0, [[79]], 15, 3</a:t>
            </a:r>
          </a:p>
          <a:p>
            <a:r>
              <a:rPr lang="en-US" baseline="0" dirty="0" smtClean="0"/>
              <a:t>________________________________</a:t>
            </a:r>
          </a:p>
          <a:p>
            <a:r>
              <a:rPr lang="en-US" b="1" baseline="0" dirty="0" smtClean="0"/>
              <a:t>Fall 2011 Comments</a:t>
            </a:r>
          </a:p>
          <a:p>
            <a:r>
              <a:rPr lang="en-US" baseline="0" dirty="0" smtClean="0"/>
              <a:t>This is a review of the “single wire” from last time. (On the board are V, A formulas in Lorentz gauge, with the retarded time formula in front of them)</a:t>
            </a:r>
          </a:p>
          <a:p>
            <a:r>
              <a:rPr lang="en-US" baseline="0" dirty="0" smtClean="0"/>
              <a:t>Student voices were pretty clear about this, that you will have a “front” moving outwards at speed c. (Some questions about why its c, where the speed of light enters when we don’t really have “light” here, it’s just E fields. It’s there in the V, A formulas in Lorentz gauge!) </a:t>
            </a:r>
          </a:p>
          <a:p>
            <a:endParaRPr lang="en-US" baseline="0" dirty="0" smtClean="0"/>
          </a:p>
          <a:p>
            <a:r>
              <a:rPr lang="en-US" baseline="0" dirty="0" smtClean="0"/>
              <a:t>Briefly discussed D, that one was tempting at first to them, since that’s what they’re used to from “E fields in conductors” from a few weeks ago. But this is different, there’s a sharp edge/turnoff/front to this propagating plane wave. </a:t>
            </a:r>
            <a:endParaRPr lang="en-US" dirty="0" smtClean="0"/>
          </a:p>
          <a:p>
            <a:endParaRPr lang="en-US" dirty="0" smtClean="0"/>
          </a:p>
          <a:p>
            <a:r>
              <a:rPr lang="en-US" dirty="0" smtClean="0"/>
              <a:t>Notes</a:t>
            </a:r>
          </a:p>
          <a:p>
            <a:r>
              <a:rPr lang="en-US" b="1" dirty="0" smtClean="0"/>
              <a:t>Baily:</a:t>
            </a:r>
            <a:r>
              <a:rPr lang="en-US" b="0" dirty="0" smtClean="0"/>
              <a:t> </a:t>
            </a:r>
            <a:r>
              <a:rPr lang="en-US" sz="1200" kern="1200" dirty="0" smtClean="0">
                <a:solidFill>
                  <a:schemeClr val="tx1"/>
                </a:solidFill>
                <a:latin typeface="+mn-lt"/>
                <a:ea typeface="ＭＳ Ｐゴシック" pitchFamily="-106" charset="-128"/>
                <a:cs typeface="ＭＳ Ｐゴシック" pitchFamily="-106" charset="-128"/>
              </a:rPr>
              <a:t>Students nearby were confident in their answer, so not a lot of discussion amongst themselves.</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Silent vote to start this one, which was pretty divided.  I asked the student next to me and he thought it was E&amp;B appear everywhere but exponentially suppressed but this was mainly a guess.  I asked about which choices he could eliminate and he said he was down to only near the sheet and the exponential one.  At this point, Peter chimed in saying information can only travel at c, so if z&gt;</a:t>
            </a:r>
            <a:r>
              <a:rPr lang="en-US" sz="1200" b="0" kern="1200" dirty="0" err="1" smtClean="0">
                <a:solidFill>
                  <a:schemeClr val="tx1"/>
                </a:solidFill>
                <a:latin typeface="+mn-lt"/>
                <a:ea typeface="ＭＳ Ｐゴシック" pitchFamily="-106" charset="-128"/>
                <a:cs typeface="ＭＳ Ｐゴシック" pitchFamily="-106" charset="-128"/>
              </a:rPr>
              <a:t>ct</a:t>
            </a:r>
            <a:r>
              <a:rPr lang="en-US" sz="1200" b="0" kern="1200" dirty="0" smtClean="0">
                <a:solidFill>
                  <a:schemeClr val="tx1"/>
                </a:solidFill>
                <a:latin typeface="+mn-lt"/>
                <a:ea typeface="ＭＳ Ｐゴシック" pitchFamily="-106" charset="-128"/>
                <a:cs typeface="ＭＳ Ｐゴシック" pitchFamily="-106" charset="-128"/>
              </a:rPr>
              <a:t> then we wouldn't know the sheet was turned on.  This seemed to be a general trend, as the final vote was 100%.</a:t>
            </a:r>
            <a:endParaRPr lang="en-US" dirty="0" smtClean="0"/>
          </a:p>
          <a:p>
            <a:endParaRPr lang="en-US" dirty="0" smtClean="0"/>
          </a:p>
          <a:p>
            <a:r>
              <a:rPr lang="en-US" dirty="0" smtClean="0"/>
              <a:t>===============================</a:t>
            </a:r>
          </a:p>
          <a:p>
            <a:r>
              <a:rPr lang="en-US" dirty="0" smtClean="0"/>
              <a:t>USED </a:t>
            </a:r>
            <a:r>
              <a:rPr lang="en-US" dirty="0"/>
              <a:t>IN:  Spring 2009 (Rogers)</a:t>
            </a:r>
          </a:p>
          <a:p>
            <a:r>
              <a:rPr lang="en-US" dirty="0"/>
              <a:t>LECTURE NUMBER:  23</a:t>
            </a:r>
          </a:p>
          <a:p>
            <a:r>
              <a:rPr lang="en-US" dirty="0"/>
              <a:t>STUDENT RESPONSES: 0 % 3 % </a:t>
            </a:r>
            <a:r>
              <a:rPr lang="en-US" b="1" dirty="0"/>
              <a:t>[[82 %]]</a:t>
            </a:r>
            <a:r>
              <a:rPr lang="en-US" dirty="0"/>
              <a:t> 0 % 15 % (SPRING 09)</a:t>
            </a:r>
          </a:p>
          <a:p>
            <a:r>
              <a:rPr lang="en-US" b="1" dirty="0"/>
              <a:t>INSTRUCTOR NOTES: </a:t>
            </a:r>
          </a:p>
          <a:p>
            <a:r>
              <a:rPr lang="en-US" dirty="0">
                <a:ea typeface="ヒラギノ角ゴ Pro W3" charset="-128"/>
                <a:cs typeface="ヒラギノ角ゴ Pro W3" charset="-128"/>
              </a:rPr>
              <a:t>WRITTEN BY:  Charles Rogers (CU-Boulder)</a:t>
            </a:r>
          </a:p>
          <a:p>
            <a:pPr>
              <a:spcBef>
                <a:spcPct val="0"/>
              </a:spcBef>
            </a:pPr>
            <a:endParaRPr lang="en-US" dirty="0"/>
          </a:p>
          <a:p>
            <a:pPr eaLnBrk="1" hangingPunct="1">
              <a:spcBef>
                <a:spcPct val="0"/>
              </a:spcBef>
            </a:pPr>
            <a:endParaRPr lang="en-US" dirty="0">
              <a:ea typeface="ＭＳ Ｐゴシック" charset="-128"/>
              <a:cs typeface="ＭＳ Ｐゴシック"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BDFBB372-486B-3B4D-921F-232510061EA6}" type="slidenum">
              <a:rPr lang="en-US">
                <a:latin typeface="Calibri" charset="0"/>
                <a:ea typeface="ＭＳ Ｐゴシック" charset="-128"/>
                <a:cs typeface="ＭＳ Ｐゴシック" charset="-128"/>
              </a:rPr>
              <a:pPr/>
              <a:t>17</a:t>
            </a:fld>
            <a:endParaRPr lang="en-US">
              <a:latin typeface="Calibri"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a:t>
            </a:r>
            <a:r>
              <a:rPr lang="en-US" baseline="0" dirty="0" smtClean="0"/>
              <a:t> B</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 35</a:t>
            </a:r>
          </a:p>
          <a:p>
            <a:r>
              <a:rPr lang="en-US" dirty="0" smtClean="0"/>
              <a:t>I didn’t have them click on this,  not</a:t>
            </a:r>
            <a:r>
              <a:rPr lang="en-US" baseline="0" dirty="0" smtClean="0"/>
              <a:t> sure why not (especially given the poorer response from a previous class). We just discussed it together. But, I don’t hear student voices as well that way, so not sure what they would have voted. </a:t>
            </a:r>
            <a:endParaRPr lang="en-US" dirty="0" smtClean="0"/>
          </a:p>
          <a:p>
            <a:endParaRPr lang="en-US" dirty="0" smtClean="0"/>
          </a:p>
          <a:p>
            <a:endParaRPr lang="en-US" dirty="0" smtClean="0"/>
          </a:p>
          <a:p>
            <a:r>
              <a:rPr lang="en-US" dirty="0" smtClean="0"/>
              <a:t>==============================</a:t>
            </a:r>
          </a:p>
          <a:p>
            <a:r>
              <a:rPr lang="en-US" dirty="0" smtClean="0"/>
              <a:t>USED </a:t>
            </a:r>
            <a:r>
              <a:rPr lang="en-US" dirty="0"/>
              <a:t>IN:  Spring 2009 (Rogers)</a:t>
            </a:r>
          </a:p>
          <a:p>
            <a:r>
              <a:rPr lang="en-US" dirty="0"/>
              <a:t>LECTURE NUMBER:  23</a:t>
            </a:r>
          </a:p>
          <a:p>
            <a:r>
              <a:rPr lang="en-US" dirty="0"/>
              <a:t>STUDENT RESPONSES: 6 % </a:t>
            </a:r>
            <a:r>
              <a:rPr lang="en-US" b="1" dirty="0"/>
              <a:t>[[0 %]]</a:t>
            </a:r>
            <a:r>
              <a:rPr lang="en-US" dirty="0"/>
              <a:t> 71 % 15 % 9 % (SPRING 09)</a:t>
            </a:r>
          </a:p>
          <a:p>
            <a:r>
              <a:rPr lang="en-US" b="1" dirty="0"/>
              <a:t>INSTRUCTOR NOTES: </a:t>
            </a:r>
          </a:p>
          <a:p>
            <a:r>
              <a:rPr lang="en-US" dirty="0">
                <a:ea typeface="ヒラギノ角ゴ Pro W3" charset="-128"/>
                <a:cs typeface="ヒラギノ角ゴ Pro W3" charset="-128"/>
              </a:rPr>
              <a:t>WRITTEN BY:  Charles Rogers (CU-Boulder)</a:t>
            </a:r>
          </a:p>
          <a:p>
            <a:pPr eaLnBrk="1" hangingPunct="1">
              <a:spcBef>
                <a:spcPct val="0"/>
              </a:spcBef>
            </a:pPr>
            <a:endParaRPr lang="en-US" dirty="0">
              <a:ea typeface="ＭＳ Ｐゴシック" charset="-128"/>
              <a:cs typeface="ＭＳ Ｐゴシック"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632FDB9A-4800-3C41-93E2-159670D25CF3}" type="slidenum">
              <a:rPr lang="en-US">
                <a:latin typeface="Calibri" charset="0"/>
                <a:ea typeface="ＭＳ Ｐゴシック" charset="-128"/>
                <a:cs typeface="ＭＳ Ｐゴシック" charset="-128"/>
              </a:rPr>
              <a:pPr/>
              <a:t>18</a:t>
            </a:fld>
            <a:endParaRPr lang="en-US">
              <a:latin typeface="Calibri"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dirty="0" smtClean="0"/>
              <a:t>Class:</a:t>
            </a:r>
            <a:r>
              <a:rPr lang="en-US" baseline="0" dirty="0" smtClean="0"/>
              <a:t> </a:t>
            </a:r>
          </a:p>
          <a:p>
            <a:r>
              <a:rPr lang="en-US" baseline="0" dirty="0" smtClean="0"/>
              <a:t>Correct Answer: C</a:t>
            </a:r>
          </a:p>
          <a:p>
            <a:r>
              <a:rPr lang="en-US" baseline="0" dirty="0" smtClean="0"/>
              <a:t>_______________________________</a:t>
            </a:r>
            <a:endParaRPr lang="en-US" dirty="0" smtClean="0"/>
          </a:p>
          <a:p>
            <a:r>
              <a:rPr lang="en-US" dirty="0" smtClean="0"/>
              <a:t>Physics 3320 Fa11 (SJP) Lecture 35</a:t>
            </a:r>
          </a:p>
          <a:p>
            <a:r>
              <a:rPr lang="en-US" dirty="0" smtClean="0"/>
              <a:t>0, 0, [[67]], 19, 14</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29</a:t>
            </a:r>
          </a:p>
          <a:p>
            <a:r>
              <a:rPr lang="en-US" dirty="0" smtClean="0"/>
              <a:t>0, 0, [[100]], 0, 0</a:t>
            </a:r>
          </a:p>
          <a:p>
            <a:r>
              <a:rPr lang="en-US" dirty="0" smtClean="0"/>
              <a:t>_______________________________</a:t>
            </a:r>
          </a:p>
          <a:p>
            <a:r>
              <a:rPr lang="en-US" b="1" dirty="0" smtClean="0"/>
              <a:t>Fall</a:t>
            </a:r>
            <a:r>
              <a:rPr lang="en-US" b="1" baseline="0" dirty="0" smtClean="0"/>
              <a:t> 2011 Comments</a:t>
            </a:r>
            <a:endParaRPr lang="en-US" b="1" dirty="0" smtClean="0"/>
          </a:p>
          <a:p>
            <a:r>
              <a:rPr lang="en-US" dirty="0" smtClean="0"/>
              <a:t>Answer is –y direction. You can argue it from S = </a:t>
            </a:r>
            <a:r>
              <a:rPr lang="en-US" dirty="0" err="1" smtClean="0"/>
              <a:t>ExB</a:t>
            </a:r>
            <a:r>
              <a:rPr lang="en-US" dirty="0" smtClean="0"/>
              <a:t>, (one of my students came up with that one), or “fight the change”, which you can </a:t>
            </a:r>
            <a:r>
              <a:rPr lang="en-US" dirty="0" err="1" smtClean="0"/>
              <a:t>handwavingly</a:t>
            </a:r>
            <a:r>
              <a:rPr lang="en-US" dirty="0" smtClean="0"/>
              <a:t> say</a:t>
            </a:r>
            <a:r>
              <a:rPr lang="en-US" baseline="0" dirty="0" smtClean="0"/>
              <a:t> points in the –y direction, or more directly (a la Feynman) you can draw an </a:t>
            </a:r>
            <a:r>
              <a:rPr lang="en-US" baseline="0" dirty="0" err="1" smtClean="0"/>
              <a:t>amperian</a:t>
            </a:r>
            <a:r>
              <a:rPr lang="en-US" baseline="0" dirty="0" smtClean="0"/>
              <a:t> loop, </a:t>
            </a:r>
            <a:r>
              <a:rPr lang="en-US" baseline="0" dirty="0" err="1" smtClean="0"/>
              <a:t>perp</a:t>
            </a:r>
            <a:r>
              <a:rPr lang="en-US" baseline="0" dirty="0" smtClean="0"/>
              <a:t> to the plane of the page, which goes INTO the page over in the E=0 region, and comes back OUT of the page in the “inner” region. Since dB/</a:t>
            </a:r>
            <a:r>
              <a:rPr lang="en-US" baseline="0" dirty="0" err="1" smtClean="0"/>
              <a:t>dt</a:t>
            </a:r>
            <a:r>
              <a:rPr lang="en-US" baseline="0" dirty="0" smtClean="0"/>
              <a:t> is definitely in +x direction through that loop, there SHOULD be a nonzero contribution “fighting that change”, and that leads to an E on the INNER line which points in the –y direction. </a:t>
            </a:r>
            <a:endParaRPr lang="en-US" dirty="0" smtClean="0"/>
          </a:p>
          <a:p>
            <a:endParaRPr lang="en-US" dirty="0" smtClean="0"/>
          </a:p>
          <a:p>
            <a:r>
              <a:rPr lang="en-US" dirty="0" smtClean="0"/>
              <a:t>I combined the physics of this question and the next one in the discussion. The students were voting E for two reasons: because they thought it should be the +y direction, and</a:t>
            </a:r>
            <a:r>
              <a:rPr lang="en-US" baseline="0" dirty="0" smtClean="0"/>
              <a:t> because others were thinking E=0 near the plane. So in the end, we discussed both of these, and I pretty much gave away the answer (that E and B are constant and uniform out to the front). (So, I missed the discussion/debate on the next question)</a:t>
            </a:r>
            <a:endParaRPr lang="en-US" dirty="0" smtClean="0"/>
          </a:p>
          <a:p>
            <a:endParaRPr lang="en-US" dirty="0" smtClean="0"/>
          </a:p>
          <a:p>
            <a:r>
              <a:rPr lang="en-US" dirty="0" smtClean="0"/>
              <a:t>Notes</a:t>
            </a:r>
          </a:p>
          <a:p>
            <a:r>
              <a:rPr lang="en-US" sz="1200" b="1" kern="1200" dirty="0" smtClean="0">
                <a:solidFill>
                  <a:schemeClr val="tx1"/>
                </a:solidFill>
                <a:latin typeface="+mn-lt"/>
                <a:ea typeface="ＭＳ Ｐゴシック" pitchFamily="-106" charset="-128"/>
                <a:cs typeface="ＭＳ Ｐゴシック" pitchFamily="-106" charset="-128"/>
              </a:rPr>
              <a:t>Baily: </a:t>
            </a:r>
            <a:r>
              <a:rPr lang="en-US" sz="1200" kern="1200" dirty="0" smtClean="0">
                <a:solidFill>
                  <a:schemeClr val="tx1"/>
                </a:solidFill>
                <a:latin typeface="+mn-lt"/>
                <a:ea typeface="ＭＳ Ｐゴシック" pitchFamily="-106" charset="-128"/>
                <a:cs typeface="ＭＳ Ｐゴシック" pitchFamily="-106" charset="-128"/>
              </a:rPr>
              <a:t>Some students were concerned about the E-field driving the current – Steve clarifies that they should consider it a superconductor, so the E-field there is zero – not coming from Ohm’s Law.  Students ending up on positive y-direction probably contributed to “none of these” responses.  Steve focuses in on why students might have chosen the positive y-direction; nice argument from student in terms of </a:t>
            </a:r>
            <a:r>
              <a:rPr lang="en-US" sz="1200" kern="1200" dirty="0" err="1" smtClean="0">
                <a:solidFill>
                  <a:schemeClr val="tx1"/>
                </a:solidFill>
                <a:latin typeface="+mn-lt"/>
                <a:ea typeface="ＭＳ Ｐゴシック" pitchFamily="-106" charset="-128"/>
                <a:cs typeface="ＭＳ Ｐゴシック" pitchFamily="-106" charset="-128"/>
              </a:rPr>
              <a:t>Poynting</a:t>
            </a:r>
            <a:r>
              <a:rPr lang="en-US" sz="1200" kern="1200" dirty="0" smtClean="0">
                <a:solidFill>
                  <a:schemeClr val="tx1"/>
                </a:solidFill>
                <a:latin typeface="+mn-lt"/>
                <a:ea typeface="ＭＳ Ｐゴシック" pitchFamily="-106" charset="-128"/>
                <a:cs typeface="ＭＳ Ｐゴシック" pitchFamily="-106" charset="-128"/>
              </a:rPr>
              <a:t> vector (!) – Steve hadn’t anticipated this kind of argument, so good to keep in mind for future.  This led to the question of what directions E and B point on the opposite side of the current sheet, which also is easy to make sense of using </a:t>
            </a:r>
            <a:r>
              <a:rPr lang="en-US" sz="1200" kern="1200" dirty="0" err="1" smtClean="0">
                <a:solidFill>
                  <a:schemeClr val="tx1"/>
                </a:solidFill>
                <a:latin typeface="+mn-lt"/>
                <a:ea typeface="ＭＳ Ｐゴシック" pitchFamily="-106" charset="-128"/>
                <a:cs typeface="ＭＳ Ｐゴシック" pitchFamily="-106" charset="-128"/>
              </a:rPr>
              <a:t>Poynting</a:t>
            </a:r>
            <a:r>
              <a:rPr lang="en-US" sz="1200" kern="1200" dirty="0" smtClean="0">
                <a:solidFill>
                  <a:schemeClr val="tx1"/>
                </a:solidFill>
                <a:latin typeface="+mn-lt"/>
                <a:ea typeface="ＭＳ Ｐゴシック" pitchFamily="-106" charset="-128"/>
                <a:cs typeface="ＭＳ Ｐゴシック" pitchFamily="-106" charset="-128"/>
              </a:rPr>
              <a:t> argument.</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At first the students near me thought it would be 0, since it was in the static case.  I asked about continuity near the </a:t>
            </a:r>
            <a:r>
              <a:rPr lang="en-US" sz="1200" b="0" kern="1200" dirty="0" err="1" smtClean="0">
                <a:solidFill>
                  <a:schemeClr val="tx1"/>
                </a:solidFill>
                <a:latin typeface="+mn-lt"/>
                <a:ea typeface="ＭＳ Ｐゴシック" pitchFamily="-106" charset="-128"/>
                <a:cs typeface="ＭＳ Ｐゴシック" pitchFamily="-106" charset="-128"/>
              </a:rPr>
              <a:t>wavefront</a:t>
            </a:r>
            <a:r>
              <a:rPr lang="en-US" sz="1200" b="0" kern="1200" dirty="0" smtClean="0">
                <a:solidFill>
                  <a:schemeClr val="tx1"/>
                </a:solidFill>
                <a:latin typeface="+mn-lt"/>
                <a:ea typeface="ＭＳ Ｐゴシック" pitchFamily="-106" charset="-128"/>
                <a:cs typeface="ＭＳ Ｐゴシック" pitchFamily="-106" charset="-128"/>
              </a:rPr>
              <a:t>.  The student nearest to me ended up with +y but seemed pretty confused.  Upon discussion, Andrew brought up a </a:t>
            </a:r>
            <a:r>
              <a:rPr lang="en-US" sz="1200" b="0" kern="1200" dirty="0" err="1" smtClean="0">
                <a:solidFill>
                  <a:schemeClr val="tx1"/>
                </a:solidFill>
                <a:latin typeface="+mn-lt"/>
                <a:ea typeface="ＭＳ Ｐゴシック" pitchFamily="-106" charset="-128"/>
                <a:cs typeface="ＭＳ Ｐゴシック" pitchFamily="-106" charset="-128"/>
              </a:rPr>
              <a:t>Poynting</a:t>
            </a:r>
            <a:r>
              <a:rPr lang="en-US" sz="1200" b="0" kern="1200" dirty="0" smtClean="0">
                <a:solidFill>
                  <a:schemeClr val="tx1"/>
                </a:solidFill>
                <a:latin typeface="+mn-lt"/>
                <a:ea typeface="ＭＳ Ｐゴシック" pitchFamily="-106" charset="-128"/>
                <a:cs typeface="ＭＳ Ｐゴシック" pitchFamily="-106" charset="-128"/>
              </a:rPr>
              <a:t> vector argument.</a:t>
            </a:r>
          </a:p>
          <a:p>
            <a:endParaRPr lang="en-US" dirty="0" smtClean="0"/>
          </a:p>
          <a:p>
            <a:r>
              <a:rPr lang="en-US" dirty="0" smtClean="0"/>
              <a:t>=================================</a:t>
            </a:r>
          </a:p>
          <a:p>
            <a:r>
              <a:rPr lang="en-US" dirty="0" smtClean="0"/>
              <a:t>USED </a:t>
            </a:r>
            <a:r>
              <a:rPr lang="en-US" dirty="0"/>
              <a:t>IN:  Spring 2009 (Rogers)</a:t>
            </a:r>
          </a:p>
          <a:p>
            <a:r>
              <a:rPr lang="en-US" dirty="0"/>
              <a:t>LECTURE NUMBER:  23, 24</a:t>
            </a:r>
          </a:p>
          <a:p>
            <a:r>
              <a:rPr lang="en-US" dirty="0"/>
              <a:t>STUDENT RESPONSES: 0 % 0 % </a:t>
            </a:r>
            <a:r>
              <a:rPr lang="en-US" b="1" dirty="0"/>
              <a:t>[[88 %]]</a:t>
            </a:r>
            <a:r>
              <a:rPr lang="en-US" dirty="0"/>
              <a:t> 12 % 0 % (SPRING 09 – lecture 23)</a:t>
            </a:r>
          </a:p>
          <a:p>
            <a:r>
              <a:rPr lang="en-US" b="1" dirty="0"/>
              <a:t>INSTRUCTOR NOTES: </a:t>
            </a:r>
          </a:p>
          <a:p>
            <a:r>
              <a:rPr lang="en-US" dirty="0">
                <a:ea typeface="ヒラギノ角ゴ Pro W3" charset="-128"/>
                <a:cs typeface="ヒラギノ角ゴ Pro W3" charset="-128"/>
              </a:rPr>
              <a:t>WRITTEN BY:  Charles Rogers (CU-Boulder)</a:t>
            </a:r>
          </a:p>
          <a:p>
            <a:pPr eaLnBrk="1" hangingPunct="1">
              <a:spcBef>
                <a:spcPct val="0"/>
              </a:spcBef>
            </a:pPr>
            <a:endParaRPr lang="en-US" dirty="0">
              <a:ea typeface="ＭＳ Ｐゴシック" charset="-128"/>
              <a:cs typeface="ＭＳ Ｐゴシック"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4A950145-C003-2640-80CC-F0CEBB2438C8}" type="slidenum">
              <a:rPr lang="en-US">
                <a:latin typeface="Calibri" charset="0"/>
                <a:ea typeface="ＭＳ Ｐゴシック" charset="-128"/>
                <a:cs typeface="ＭＳ Ｐゴシック" charset="-128"/>
              </a:rPr>
              <a:pPr/>
              <a:t>19</a:t>
            </a:fld>
            <a:endParaRPr lang="en-US">
              <a:latin typeface="Calibri"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a:t>
            </a:r>
            <a:r>
              <a:rPr lang="en-US" baseline="0" dirty="0" smtClean="0"/>
              <a:t> Answer: C</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__________________________________</a:t>
            </a:r>
          </a:p>
          <a:p>
            <a:r>
              <a:rPr lang="en-US" dirty="0" smtClean="0"/>
              <a:t>Fall 2011:</a:t>
            </a:r>
            <a:r>
              <a:rPr lang="en-US" baseline="0" dirty="0" smtClean="0"/>
              <a:t> </a:t>
            </a:r>
            <a:r>
              <a:rPr lang="en-US" dirty="0" smtClean="0"/>
              <a:t>We didn’t directly do this in class.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29</a:t>
            </a:r>
          </a:p>
          <a:p>
            <a:r>
              <a:rPr lang="en-US" dirty="0" smtClean="0"/>
              <a:t>0,</a:t>
            </a:r>
            <a:r>
              <a:rPr lang="en-US" baseline="0" dirty="0" smtClean="0"/>
              <a:t> 0, [44], 50, 6</a:t>
            </a:r>
            <a:endParaRPr lang="en-US" dirty="0" smtClean="0"/>
          </a:p>
          <a:p>
            <a:r>
              <a:rPr lang="en-US" dirty="0" smtClean="0"/>
              <a:t>__________________________________</a:t>
            </a:r>
            <a:endParaRPr lang="en-US" dirty="0" smtClean="0"/>
          </a:p>
          <a:p>
            <a:endParaRPr lang="en-US" dirty="0" smtClean="0"/>
          </a:p>
          <a:p>
            <a:endParaRPr lang="en-US" dirty="0"/>
          </a:p>
          <a:p>
            <a:r>
              <a:rPr lang="en-US" dirty="0" smtClean="0"/>
              <a:t>=================================</a:t>
            </a:r>
          </a:p>
          <a:p>
            <a:r>
              <a:rPr lang="en-US" dirty="0" smtClean="0"/>
              <a:t>USED </a:t>
            </a:r>
            <a:r>
              <a:rPr lang="en-US" dirty="0"/>
              <a:t>IN:  Spring 2009 (Rogers)</a:t>
            </a:r>
          </a:p>
          <a:p>
            <a:r>
              <a:rPr lang="en-US" dirty="0"/>
              <a:t>LECTURE NUMBER:  23, 24</a:t>
            </a:r>
          </a:p>
          <a:p>
            <a:r>
              <a:rPr lang="en-US" dirty="0"/>
              <a:t>STUDENT RESPONSES: 45 % 36 % 0 % </a:t>
            </a:r>
            <a:r>
              <a:rPr lang="en-US" b="1" dirty="0"/>
              <a:t>[[9 %]]</a:t>
            </a:r>
            <a:r>
              <a:rPr lang="en-US" dirty="0"/>
              <a:t> 9 % </a:t>
            </a:r>
            <a:r>
              <a:rPr lang="en-US" dirty="0" smtClean="0"/>
              <a:t> (</a:t>
            </a:r>
            <a:r>
              <a:rPr lang="en-US" dirty="0"/>
              <a:t>SPRING 09 – lecture 23)</a:t>
            </a:r>
          </a:p>
          <a:p>
            <a:r>
              <a:rPr lang="en-US" dirty="0"/>
              <a:t>			        </a:t>
            </a:r>
            <a:r>
              <a:rPr lang="en-US" dirty="0" smtClean="0"/>
              <a:t> 10 </a:t>
            </a:r>
            <a:r>
              <a:rPr lang="en-US" dirty="0"/>
              <a:t>% 0 % 63 % </a:t>
            </a:r>
            <a:r>
              <a:rPr lang="en-US" b="1" dirty="0"/>
              <a:t>[[22 %]]</a:t>
            </a:r>
            <a:r>
              <a:rPr lang="en-US" dirty="0"/>
              <a:t> 5 % (SPRING 09 – lecture 23)</a:t>
            </a:r>
          </a:p>
          <a:p>
            <a:r>
              <a:rPr lang="en-US" dirty="0"/>
              <a:t>				0 % 0 % 40 % </a:t>
            </a:r>
            <a:r>
              <a:rPr lang="en-US" b="1" dirty="0"/>
              <a:t>[[60 %]]</a:t>
            </a:r>
            <a:r>
              <a:rPr lang="en-US" dirty="0"/>
              <a:t> 0 % (SPRING 09 – lecture 23)</a:t>
            </a:r>
          </a:p>
          <a:p>
            <a:r>
              <a:rPr lang="en-US" b="1" dirty="0"/>
              <a:t>INSTRUCTOR NOTES: </a:t>
            </a:r>
          </a:p>
          <a:p>
            <a:r>
              <a:rPr lang="en-US" dirty="0">
                <a:ea typeface="ヒラギノ角ゴ Pro W3" charset="-128"/>
                <a:cs typeface="ヒラギノ角ゴ Pro W3" charset="-128"/>
              </a:rPr>
              <a:t>WRITTEN BY:  Charles Rogers (CU-Boulder</a:t>
            </a:r>
            <a:r>
              <a:rPr lang="en-US" dirty="0" smtClean="0">
                <a:ea typeface="ヒラギノ角ゴ Pro W3" charset="-128"/>
                <a:cs typeface="ヒラギノ角ゴ Pro W3" charset="-128"/>
              </a:rPr>
              <a:t>)</a:t>
            </a:r>
          </a:p>
          <a:p>
            <a:endParaRPr lang="en-US" dirty="0" smtClean="0">
              <a:ea typeface="ヒラギノ角ゴ Pro W3" charset="-128"/>
              <a:cs typeface="ヒラギノ角ゴ Pro W3" charset="-128"/>
            </a:endParaRPr>
          </a:p>
          <a:p>
            <a:r>
              <a:rPr lang="en-US" dirty="0" smtClean="0">
                <a:ea typeface="ヒラギノ角ゴ Pro W3" charset="-128"/>
                <a:cs typeface="ヒラギノ角ゴ Pro W3" charset="-128"/>
              </a:rPr>
              <a:t>SJ</a:t>
            </a:r>
            <a:r>
              <a:rPr lang="en-US" baseline="0" dirty="0" smtClean="0">
                <a:ea typeface="ヒラギノ角ゴ Pro W3" charset="-128"/>
                <a:cs typeface="ヒラギノ角ゴ Pro W3" charset="-128"/>
              </a:rPr>
              <a:t>P disagrees with the answer that the students in Sp’09 were being led to (D):  it should be in the –y direction, and if the sheet is infinite, the E field will continue to persist for all time. This problem is explicitly solved in the Feynman lectures (</a:t>
            </a:r>
            <a:r>
              <a:rPr lang="en-US" baseline="0" dirty="0" err="1" smtClean="0">
                <a:ea typeface="ヒラギノ角ゴ Pro W3" charset="-128"/>
                <a:cs typeface="ヒラギノ角ゴ Pro W3" charset="-128"/>
              </a:rPr>
              <a:t>Vol</a:t>
            </a:r>
            <a:r>
              <a:rPr lang="en-US" baseline="0" dirty="0" smtClean="0">
                <a:ea typeface="ヒラギノ角ゴ Pro W3" charset="-128"/>
                <a:cs typeface="ヒラギノ角ゴ Pro W3" charset="-128"/>
              </a:rPr>
              <a:t> II, 18-7) . The surprising “permanent E field” close to the sheet is an artifact of the infinite nature of the sheet. (If the sheet were finite, then </a:t>
            </a:r>
            <a:r>
              <a:rPr lang="en-US" baseline="0" dirty="0" err="1" smtClean="0">
                <a:ea typeface="ヒラギノ角ゴ Pro W3" charset="-128"/>
                <a:cs typeface="ヒラギノ角ゴ Pro W3" charset="-128"/>
              </a:rPr>
              <a:t>aFTER</a:t>
            </a:r>
            <a:r>
              <a:rPr lang="en-US" baseline="0" dirty="0" smtClean="0">
                <a:ea typeface="ヒラギノ角ゴ Pro W3" charset="-128"/>
                <a:cs typeface="ヒラギノ角ゴ Pro W3" charset="-128"/>
              </a:rPr>
              <a:t> the time which is “speed of light time” from the edge of the sheet, there will be no more “turning on of current” becoming visible to you, and then the answer would become zero.  But as phrased, I claim it’s –y direction at all locations “inside the front” for all time. One argument for this is that you need a </a:t>
            </a:r>
            <a:r>
              <a:rPr lang="en-US" baseline="0" dirty="0" err="1" smtClean="0">
                <a:ea typeface="ヒラギノ角ゴ Pro W3" charset="-128"/>
                <a:cs typeface="ヒラギノ角ゴ Pro W3" charset="-128"/>
              </a:rPr>
              <a:t>poynting</a:t>
            </a:r>
            <a:r>
              <a:rPr lang="en-US" baseline="0" dirty="0" smtClean="0">
                <a:ea typeface="ヒラギノ角ゴ Pro W3" charset="-128"/>
                <a:cs typeface="ヒラギノ角ゴ Pro W3" charset="-128"/>
              </a:rPr>
              <a:t> flux leading all the way from the sheet (the source) to the front, to “fill space” with energy. Another argument is given in the previous slide – an </a:t>
            </a:r>
            <a:r>
              <a:rPr lang="en-US" baseline="0" dirty="0" err="1" smtClean="0">
                <a:ea typeface="ヒラギノ角ゴ Pro W3" charset="-128"/>
                <a:cs typeface="ヒラギノ角ゴ Pro W3" charset="-128"/>
              </a:rPr>
              <a:t>Amperian</a:t>
            </a:r>
            <a:r>
              <a:rPr lang="en-US" baseline="0" dirty="0" smtClean="0">
                <a:ea typeface="ヒラギノ角ゴ Pro W3" charset="-128"/>
                <a:cs typeface="ヒラギノ角ゴ Pro W3" charset="-128"/>
              </a:rPr>
              <a:t> loop </a:t>
            </a:r>
            <a:r>
              <a:rPr lang="en-US" baseline="0" dirty="0" err="1" smtClean="0">
                <a:ea typeface="ヒラギノ角ゴ Pro W3" charset="-128"/>
                <a:cs typeface="ヒラギノ角ゴ Pro W3" charset="-128"/>
              </a:rPr>
              <a:t>perp</a:t>
            </a:r>
            <a:r>
              <a:rPr lang="en-US" baseline="0" dirty="0" smtClean="0">
                <a:ea typeface="ヒラギノ角ゴ Pro W3" charset="-128"/>
                <a:cs typeface="ヒラギノ角ゴ Pro W3" charset="-128"/>
              </a:rPr>
              <a:t> to the page which goes IN to the page in the E=0 (large z) region, but returns in the inner region MUST have a nonzero contribution, and it cannot depend on where you “return”, E=-y direction EVERYWHERE inside the “front”. Note that it’s also the same on the left side (continuity of E!) It’s B that flips direction over there (as does S, </a:t>
            </a:r>
            <a:r>
              <a:rPr lang="en-US" baseline="0" dirty="0" err="1" smtClean="0">
                <a:ea typeface="ヒラギノ角ゴ Pro W3" charset="-128"/>
                <a:cs typeface="ヒラギノ角ゴ Pro W3" charset="-128"/>
              </a:rPr>
              <a:t>Poynting</a:t>
            </a:r>
            <a:r>
              <a:rPr lang="en-US" baseline="0" dirty="0" smtClean="0">
                <a:ea typeface="ヒラギノ角ゴ Pro W3" charset="-128"/>
                <a:cs typeface="ヒラギノ角ゴ Pro W3" charset="-128"/>
              </a:rPr>
              <a:t> vector) but not E. </a:t>
            </a:r>
          </a:p>
          <a:p>
            <a:endParaRPr lang="en-US" baseline="0" dirty="0" smtClean="0">
              <a:ea typeface="ヒラギノ角ゴ Pro W3" charset="-128"/>
              <a:cs typeface="ヒラギノ角ゴ Pro W3" charset="-128"/>
            </a:endParaRPr>
          </a:p>
          <a:p>
            <a:r>
              <a:rPr lang="en-US" baseline="0" dirty="0" smtClean="0">
                <a:ea typeface="ヒラギノ角ゴ Pro W3" charset="-128"/>
                <a:cs typeface="ヒラギノ角ゴ Pro W3" charset="-128"/>
              </a:rPr>
              <a:t>The logic that was used in the earlier class (that E=0 near the sheet) was that curl(E)=-dB/</a:t>
            </a:r>
            <a:r>
              <a:rPr lang="en-US" baseline="0" dirty="0" err="1" smtClean="0">
                <a:ea typeface="ヒラギノ角ゴ Pro W3" charset="-128"/>
                <a:cs typeface="ヒラギノ角ゴ Pro W3" charset="-128"/>
              </a:rPr>
              <a:t>dt</a:t>
            </a:r>
            <a:r>
              <a:rPr lang="en-US" baseline="0" dirty="0" smtClean="0">
                <a:ea typeface="ヒラギノ角ゴ Pro W3" charset="-128"/>
                <a:cs typeface="ヒラギノ角ゴ Pro W3" charset="-128"/>
              </a:rPr>
              <a:t>, and dB/</a:t>
            </a:r>
            <a:r>
              <a:rPr lang="en-US" baseline="0" dirty="0" err="1" smtClean="0">
                <a:ea typeface="ヒラギノ角ゴ Pro W3" charset="-128"/>
                <a:cs typeface="ヒラギノ角ゴ Pro W3" charset="-128"/>
              </a:rPr>
              <a:t>dt</a:t>
            </a:r>
            <a:r>
              <a:rPr lang="en-US" baseline="0" dirty="0" smtClean="0">
                <a:ea typeface="ヒラギノ角ゴ Pro W3" charset="-128"/>
                <a:cs typeface="ヒラギノ角ゴ Pro W3" charset="-128"/>
              </a:rPr>
              <a:t> =0 near the sheet. That’s true, but curl(E)=0 doesn’t say E=0, it just says, here, that whatever E is should not VARY with z, except when you get to the wave front. </a:t>
            </a:r>
            <a:endParaRPr lang="en-US" dirty="0" smtClean="0">
              <a:ea typeface="ヒラギノ角ゴ Pro W3" charset="-128"/>
              <a:cs typeface="ヒラギノ角ゴ Pro W3" charset="-128"/>
            </a:endParaRPr>
          </a:p>
          <a:p>
            <a:pPr eaLnBrk="1" hangingPunct="1">
              <a:spcBef>
                <a:spcPct val="0"/>
              </a:spcBef>
            </a:pPr>
            <a:endParaRPr lang="en-US" dirty="0">
              <a:ea typeface="ＭＳ Ｐゴシック" charset="-128"/>
              <a:cs typeface="ＭＳ Ｐゴシック"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957DBFBE-B2FB-044A-84DE-F8FBA0B95EAA}" type="slidenum">
              <a:rPr lang="en-US">
                <a:latin typeface="Calibri" charset="0"/>
                <a:ea typeface="ＭＳ Ｐゴシック" charset="-128"/>
                <a:cs typeface="ＭＳ Ｐゴシック" charset="-128"/>
              </a:rPr>
              <a:pPr/>
              <a:t>20</a:t>
            </a:fld>
            <a:endParaRPr lang="en-US">
              <a:latin typeface="Calibri"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 MATH</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D</a:t>
            </a:r>
            <a:endParaRPr lang="en-US"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32</a:t>
            </a:r>
          </a:p>
          <a:p>
            <a:r>
              <a:rPr lang="en-US" dirty="0" smtClean="0"/>
              <a:t>Silent: it was about 70%. </a:t>
            </a:r>
          </a:p>
          <a:p>
            <a:r>
              <a:rPr lang="en-US" dirty="0" smtClean="0"/>
              <a:t>9,0,0,[[87]], 4</a:t>
            </a:r>
          </a:p>
          <a:p>
            <a:r>
              <a:rPr lang="en-US" dirty="0" smtClean="0"/>
              <a:t>Physics 3320 Sp12</a:t>
            </a:r>
            <a:r>
              <a:rPr lang="en-US" baseline="0" dirty="0" smtClean="0"/>
              <a:t> (MD) Lecture 25</a:t>
            </a:r>
          </a:p>
          <a:p>
            <a:r>
              <a:rPr lang="en-US" baseline="0" dirty="0" smtClean="0"/>
              <a:t>0, 0, 0, [[100]], 0</a:t>
            </a:r>
            <a:endParaRPr lang="en-US" dirty="0" smtClean="0"/>
          </a:p>
          <a:p>
            <a:r>
              <a:rPr lang="en-US" dirty="0" smtClean="0"/>
              <a:t>_______________________________</a:t>
            </a:r>
          </a:p>
          <a:p>
            <a:r>
              <a:rPr lang="en-US" b="1" dirty="0" smtClean="0"/>
              <a:t>Fall</a:t>
            </a:r>
            <a:r>
              <a:rPr lang="en-US" b="1" baseline="0" dirty="0" smtClean="0"/>
              <a:t> 2011 Comments</a:t>
            </a:r>
            <a:endParaRPr lang="en-US" b="1" dirty="0" smtClean="0"/>
          </a:p>
          <a:p>
            <a:r>
              <a:rPr lang="en-US" dirty="0" smtClean="0"/>
              <a:t>Here again, nobody was going to Griffiths. I poked, and said “nothing stops a physicist from checking their references,</a:t>
            </a:r>
            <a:r>
              <a:rPr lang="en-US" baseline="0" dirty="0" smtClean="0"/>
              <a:t> look in your book!” This went better. I again commented on the subtle point that knowing F= curl(g) tells you for sure that div(F)=0, but it’s not immediately obvious how to “prove” the converse, which is what I’m asking. Here again, I did not go through that proof, but stated its truth! </a:t>
            </a:r>
          </a:p>
          <a:p>
            <a:endParaRPr lang="en-US" baseline="0" dirty="0" smtClean="0"/>
          </a:p>
          <a:p>
            <a:r>
              <a:rPr lang="en-US" baseline="0" dirty="0" smtClean="0"/>
              <a:t>Used these last two clicker questions to connect back to the existence of the vector and scalar potential in electrostatics, but NOT a simple scalar (alone, for E)  in electrodynamics</a:t>
            </a:r>
          </a:p>
          <a:p>
            <a:r>
              <a:rPr lang="en-US" baseline="0" dirty="0" smtClean="0"/>
              <a:t> </a:t>
            </a:r>
            <a:endParaRPr lang="en-US" dirty="0" smtClean="0"/>
          </a:p>
          <a:p>
            <a:r>
              <a:rPr lang="en-US" dirty="0" smtClean="0"/>
              <a:t>Notes</a:t>
            </a:r>
          </a:p>
          <a:p>
            <a:r>
              <a:rPr lang="en-US" b="1" dirty="0" smtClean="0"/>
              <a:t>Baily:</a:t>
            </a:r>
            <a:r>
              <a:rPr lang="en-US" b="0" dirty="0" smtClean="0"/>
              <a:t> </a:t>
            </a:r>
            <a:r>
              <a:rPr lang="en-US" sz="1200" kern="1200" dirty="0" smtClean="0">
                <a:solidFill>
                  <a:schemeClr val="tx1"/>
                </a:solidFill>
                <a:latin typeface="+mn-lt"/>
                <a:ea typeface="ＭＳ Ｐゴシック" pitchFamily="-106" charset="-128"/>
                <a:cs typeface="ＭＳ Ｐゴシック" pitchFamily="-106" charset="-128"/>
              </a:rPr>
              <a:t> Students nearby were quick to remember that </a:t>
            </a:r>
            <a:r>
              <a:rPr lang="en-US" sz="1200" kern="1200" dirty="0" err="1" smtClean="0">
                <a:solidFill>
                  <a:schemeClr val="tx1"/>
                </a:solidFill>
                <a:latin typeface="+mn-lt"/>
                <a:ea typeface="ＭＳ Ｐゴシック" pitchFamily="-106" charset="-128"/>
                <a:cs typeface="ＭＳ Ｐゴシック" pitchFamily="-106" charset="-128"/>
              </a:rPr>
              <a:t>Div.B</a:t>
            </a:r>
            <a:r>
              <a:rPr lang="en-US" sz="1200" kern="1200" dirty="0" smtClean="0">
                <a:solidFill>
                  <a:schemeClr val="tx1"/>
                </a:solidFill>
                <a:latin typeface="+mn-lt"/>
                <a:ea typeface="ＭＳ Ｐゴシック" pitchFamily="-106" charset="-128"/>
                <a:cs typeface="ＭＳ Ｐゴシック" pitchFamily="-106" charset="-128"/>
              </a:rPr>
              <a:t>=0 meant B=</a:t>
            </a:r>
            <a:r>
              <a:rPr lang="en-US" sz="1200" kern="1200" dirty="0" err="1" smtClean="0">
                <a:solidFill>
                  <a:schemeClr val="tx1"/>
                </a:solidFill>
                <a:latin typeface="+mn-lt"/>
                <a:ea typeface="ＭＳ Ｐゴシック" pitchFamily="-106" charset="-128"/>
                <a:cs typeface="ＭＳ Ｐゴシック" pitchFamily="-106" charset="-128"/>
              </a:rPr>
              <a:t>Curl.A</a:t>
            </a:r>
            <a:r>
              <a:rPr lang="en-US" sz="1200" kern="1200" dirty="0" smtClean="0">
                <a:solidFill>
                  <a:schemeClr val="tx1"/>
                </a:solidFill>
                <a:latin typeface="+mn-lt"/>
                <a:ea typeface="ＭＳ Ｐゴシック" pitchFamily="-106" charset="-128"/>
                <a:cs typeface="ＭＳ Ｐゴシック" pitchFamily="-106" charset="-128"/>
              </a:rPr>
              <a:t>.  Questions</a:t>
            </a:r>
            <a:r>
              <a:rPr lang="en-US" sz="1200"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about the final step of concluding it MUST be equal to a gradient (why aren’t there other possibilities?).  Discussion got shut down at this point.</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For the vector field having no divergence, the students again quickly got to it being just a curl of another field.  They mentioned Helmholtz decomposition and I pressed them about why the </a:t>
            </a:r>
            <a:r>
              <a:rPr lang="en-US" sz="1200" b="0" kern="1200" dirty="0" err="1" smtClean="0">
                <a:solidFill>
                  <a:schemeClr val="tx1"/>
                </a:solidFill>
                <a:latin typeface="+mn-lt"/>
                <a:ea typeface="ＭＳ Ｐゴシック" pitchFamily="-106" charset="-128"/>
                <a:cs typeface="ＭＳ Ｐゴシック" pitchFamily="-106" charset="-128"/>
              </a:rPr>
              <a:t>Laplacian(f</a:t>
            </a:r>
            <a:r>
              <a:rPr lang="en-US" sz="1200" b="0" kern="1200" dirty="0" smtClean="0">
                <a:solidFill>
                  <a:schemeClr val="tx1"/>
                </a:solidFill>
                <a:latin typeface="+mn-lt"/>
                <a:ea typeface="ＭＳ Ｐゴシック" pitchFamily="-106" charset="-128"/>
                <a:cs typeface="ＭＳ Ｐゴシック" pitchFamily="-106" charset="-128"/>
              </a:rPr>
              <a:t>)=0 implied that f had to be zero.</a:t>
            </a:r>
            <a:r>
              <a:rPr lang="en-US" sz="1200" b="0" kern="1200" baseline="0" dirty="0" smtClean="0">
                <a:solidFill>
                  <a:schemeClr val="tx1"/>
                </a:solidFill>
                <a:latin typeface="+mn-lt"/>
                <a:ea typeface="ＭＳ Ｐゴシック" pitchFamily="-106" charset="-128"/>
                <a:cs typeface="ＭＳ Ｐゴシック" pitchFamily="-106" charset="-128"/>
              </a:rPr>
              <a:t>  Helmholtz theorem actually requires the fields vanish at infinity.</a:t>
            </a:r>
            <a:endParaRPr lang="en-US" sz="1200" b="0" kern="1200" dirty="0" smtClean="0">
              <a:solidFill>
                <a:schemeClr val="tx1"/>
              </a:solidFill>
              <a:latin typeface="+mn-lt"/>
              <a:ea typeface="ＭＳ Ｐゴシック" pitchFamily="-106" charset="-128"/>
              <a:cs typeface="ＭＳ Ｐゴシック" pitchFamily="-106" charset="-128"/>
            </a:endParaRP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0" kern="1200" dirty="0" smtClean="0">
                <a:solidFill>
                  <a:schemeClr val="tx1"/>
                </a:solidFill>
                <a:latin typeface="+mn-lt"/>
                <a:ea typeface="ＭＳ Ｐゴシック" pitchFamily="-106" charset="-128"/>
                <a:cs typeface="ＭＳ Ｐゴシック" pitchFamily="-106" charset="-128"/>
              </a:rPr>
              <a:t>==============================</a:t>
            </a:r>
          </a:p>
          <a:p>
            <a:r>
              <a:rPr lang="en-US" sz="1200" b="0" kern="1200" dirty="0" smtClean="0">
                <a:solidFill>
                  <a:schemeClr val="tx1"/>
                </a:solidFill>
                <a:latin typeface="+mn-lt"/>
                <a:ea typeface="ＭＳ Ｐゴシック" pitchFamily="-106" charset="-128"/>
                <a:cs typeface="ＭＳ Ｐゴシック" pitchFamily="-106" charset="-128"/>
              </a:rPr>
              <a:t>Written by SJP in PHYS 3320 Fa11</a:t>
            </a:r>
          </a:p>
          <a:p>
            <a:endParaRPr lang="en-US" sz="1200" b="0" kern="1200" dirty="0" smtClean="0">
              <a:solidFill>
                <a:schemeClr val="tx1"/>
              </a:solidFill>
              <a:latin typeface="+mn-lt"/>
              <a:ea typeface="ＭＳ Ｐゴシック" pitchFamily="-106" charset="-128"/>
              <a:cs typeface="ＭＳ Ｐゴシック" pitchFamily="-106" charset="-128"/>
            </a:endParaRPr>
          </a:p>
          <a:p>
            <a:endParaRPr lang="en-US" b="1"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854873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Class: MATH</a:t>
            </a:r>
          </a:p>
          <a:p>
            <a:r>
              <a:rPr lang="en-US" dirty="0" smtClean="0"/>
              <a:t>Correct</a:t>
            </a:r>
            <a:r>
              <a:rPr lang="en-US" baseline="0" dirty="0" smtClean="0"/>
              <a:t> Answer: E</a:t>
            </a:r>
            <a:endParaRPr lang="en-US" dirty="0" smtClean="0"/>
          </a:p>
          <a:p>
            <a:r>
              <a:rPr lang="en-US" dirty="0" smtClean="0"/>
              <a:t>_________________________________</a:t>
            </a:r>
          </a:p>
          <a:p>
            <a:r>
              <a:rPr lang="en-US" dirty="0" smtClean="0"/>
              <a:t>Physics 3320 Fa11</a:t>
            </a:r>
            <a:r>
              <a:rPr lang="en-US" baseline="0" dirty="0" smtClean="0"/>
              <a:t> (</a:t>
            </a:r>
            <a:r>
              <a:rPr lang="en-US" dirty="0" smtClean="0"/>
              <a:t>SJP) Lecture #33</a:t>
            </a:r>
          </a:p>
          <a:p>
            <a:r>
              <a:rPr lang="en-US" dirty="0" smtClean="0"/>
              <a:t>0, 9, 26, 17, [[48]]</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25</a:t>
            </a:r>
          </a:p>
          <a:p>
            <a:r>
              <a:rPr lang="en-US" dirty="0" smtClean="0"/>
              <a:t>17, 4, 25, 8,</a:t>
            </a:r>
            <a:r>
              <a:rPr lang="en-US" baseline="0" dirty="0" smtClean="0"/>
              <a:t> [[46]]</a:t>
            </a:r>
            <a:endParaRPr lang="en-US" dirty="0" smtClean="0"/>
          </a:p>
          <a:p>
            <a:r>
              <a:rPr lang="en-US" dirty="0" smtClean="0"/>
              <a:t>_________________________________</a:t>
            </a:r>
          </a:p>
          <a:p>
            <a:r>
              <a:rPr lang="en-US" b="1" dirty="0" smtClean="0"/>
              <a:t>Fall 2011 Comments</a:t>
            </a:r>
          </a:p>
          <a:p>
            <a:r>
              <a:rPr lang="en-US" dirty="0" smtClean="0"/>
              <a:t>I claim the answer is E, something else. IF the gradient is zero, it means f has neither x, nor y, nor z dependence. It could arbitrarily depend on t, but can have</a:t>
            </a:r>
            <a:r>
              <a:rPr lang="en-US" baseline="0" dirty="0" smtClean="0"/>
              <a:t> NO spatial dependence. </a:t>
            </a:r>
          </a:p>
          <a:p>
            <a:r>
              <a:rPr lang="en-US" baseline="0" dirty="0" smtClean="0"/>
              <a:t>A student argued that C is also true, that you CAN always construct a vector g such that f=div(g), and I think they might be correct. So, might need to rethink this. But, the conversation was excellent, so it might be OK to just leave it ambiguous! </a:t>
            </a:r>
            <a:endParaRPr lang="en-US" dirty="0" smtClean="0"/>
          </a:p>
          <a:p>
            <a:endParaRPr lang="en-US" dirty="0" smtClean="0"/>
          </a:p>
          <a:p>
            <a:r>
              <a:rPr lang="en-US" dirty="0" err="1" smtClean="0"/>
              <a:t>Preclass</a:t>
            </a:r>
            <a:r>
              <a:rPr lang="en-US" dirty="0" smtClean="0"/>
              <a:t> question. I just put this up to continue</a:t>
            </a:r>
            <a:r>
              <a:rPr lang="en-US" baseline="0" dirty="0" smtClean="0"/>
              <a:t> pushing on thinking about consequences of vector identities. This is not one that is really needed for the lecture today (Griffiths “goes here” in his derivation of </a:t>
            </a:r>
            <a:r>
              <a:rPr lang="en-US" baseline="0" dirty="0" err="1" smtClean="0"/>
              <a:t>Eq</a:t>
            </a:r>
            <a:r>
              <a:rPr lang="en-US" baseline="0" dirty="0" smtClean="0"/>
              <a:t> 10.7, the gauge transformations, but I skipped over that little detail) It just seemed like a good review of stuff we did last time, and it generated almost 10 minutes of discussion! Students were confused – one thought that f=x+y-2z was an example of a non-constant function with grad(f)=0  (But that’s because he was somehow confusing gradient and divergence, something we’ve seen on the pretest at the start of the term) </a:t>
            </a:r>
          </a:p>
          <a:p>
            <a:endParaRPr lang="en-US" baseline="0" dirty="0" smtClean="0"/>
          </a:p>
          <a:p>
            <a:r>
              <a:rPr lang="en-US" baseline="0" dirty="0" smtClean="0"/>
              <a:t>One student pointed out that B and D are no good, because they yield vectors, not scalars. </a:t>
            </a:r>
          </a:p>
          <a:p>
            <a:endParaRPr lang="en-US" baseline="0" dirty="0" smtClean="0"/>
          </a:p>
          <a:p>
            <a:r>
              <a:rPr lang="en-US" baseline="0" dirty="0" smtClean="0"/>
              <a:t>Notes</a:t>
            </a:r>
          </a:p>
          <a:p>
            <a:r>
              <a:rPr lang="en-US" b="1" baseline="0" dirty="0" smtClean="0"/>
              <a:t>Baily</a:t>
            </a:r>
            <a:r>
              <a:rPr lang="en-US" b="0" baseline="0" dirty="0" smtClean="0"/>
              <a:t>: </a:t>
            </a:r>
            <a:r>
              <a:rPr lang="en-US" sz="1200" kern="1200" dirty="0" smtClean="0">
                <a:solidFill>
                  <a:schemeClr val="tx1"/>
                </a:solidFill>
                <a:latin typeface="+mn-lt"/>
                <a:ea typeface="ＭＳ Ｐゴシック" pitchFamily="-106" charset="-128"/>
                <a:cs typeface="ＭＳ Ｐゴシック" pitchFamily="-106" charset="-128"/>
              </a:rPr>
              <a:t>Moderate confusion from one student about divergence versus gradient.  Also question of why time-dependence is ignored when taking spatial derivatives – I said</a:t>
            </a:r>
            <a:r>
              <a:rPr lang="en-US" sz="1200" kern="1200" baseline="0" dirty="0" smtClean="0">
                <a:solidFill>
                  <a:schemeClr val="tx1"/>
                </a:solidFill>
                <a:latin typeface="+mn-lt"/>
                <a:ea typeface="ＭＳ Ｐゴシック" pitchFamily="-106" charset="-128"/>
                <a:cs typeface="ＭＳ Ｐゴシック" pitchFamily="-106" charset="-128"/>
              </a:rPr>
              <a:t> that</a:t>
            </a:r>
            <a:r>
              <a:rPr lang="en-US" sz="1200" kern="1200" dirty="0" smtClean="0">
                <a:solidFill>
                  <a:schemeClr val="tx1"/>
                </a:solidFill>
                <a:latin typeface="+mn-lt"/>
                <a:ea typeface="ＭＳ Ｐゴシック" pitchFamily="-106" charset="-128"/>
                <a:cs typeface="ＭＳ Ｐゴシック" pitchFamily="-106" charset="-128"/>
              </a:rPr>
              <a:t> perhaps students were considering total derivatives, where some kind of time/spatial-dependence is implicit.  We</a:t>
            </a:r>
            <a:r>
              <a:rPr lang="en-US" sz="1200" kern="1200" baseline="0" dirty="0" smtClean="0">
                <a:solidFill>
                  <a:schemeClr val="tx1"/>
                </a:solidFill>
                <a:latin typeface="+mn-lt"/>
                <a:ea typeface="ＭＳ Ｐゴシック" pitchFamily="-106" charset="-128"/>
                <a:cs typeface="ＭＳ Ｐゴシック" pitchFamily="-106" charset="-128"/>
              </a:rPr>
              <a:t> were</a:t>
            </a:r>
            <a:r>
              <a:rPr lang="en-US" sz="1200" kern="1200" dirty="0" smtClean="0">
                <a:solidFill>
                  <a:schemeClr val="tx1"/>
                </a:solidFill>
                <a:latin typeface="+mn-lt"/>
                <a:ea typeface="ＭＳ Ｐゴシック" pitchFamily="-106" charset="-128"/>
                <a:cs typeface="ＭＳ Ｐゴシック" pitchFamily="-106" charset="-128"/>
              </a:rPr>
              <a:t> thinking about this just before class, discussing the Jefimenko equations and derivatives of time-retarded potentials – there’s a big difference between using the primed coordinates as integration variables, and using them as parameters to describe the trajectory of a point charge – leads to different answers depending on what you’re calculating.</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Students suggested f=0, I asked them about a constant.  Another suggested a function that had zero divergence; we discussed how those can get mixed up.  One</a:t>
            </a:r>
            <a:r>
              <a:rPr lang="en-US" sz="1200" b="0" kern="1200" baseline="0" dirty="0" smtClean="0">
                <a:solidFill>
                  <a:schemeClr val="tx1"/>
                </a:solidFill>
                <a:latin typeface="+mn-lt"/>
                <a:ea typeface="ＭＳ Ｐゴシック" pitchFamily="-106" charset="-128"/>
                <a:cs typeface="ＭＳ Ｐゴシック" pitchFamily="-106" charset="-128"/>
              </a:rPr>
              <a:t> student</a:t>
            </a:r>
            <a:r>
              <a:rPr lang="en-US" sz="1200" b="0" kern="1200" dirty="0" smtClean="0">
                <a:solidFill>
                  <a:schemeClr val="tx1"/>
                </a:solidFill>
                <a:latin typeface="+mn-lt"/>
                <a:ea typeface="ＭＳ Ｐゴシック" pitchFamily="-106" charset="-128"/>
                <a:cs typeface="ＭＳ Ｐゴシック" pitchFamily="-106" charset="-128"/>
              </a:rPr>
              <a:t> also suggested that it could be f=Grad(g) for some g, but that it probably wasn't useful.</a:t>
            </a:r>
          </a:p>
          <a:p>
            <a:endParaRPr lang="en-US" b="1" dirty="0" smtClean="0"/>
          </a:p>
          <a:p>
            <a:r>
              <a:rPr lang="en-US" b="0" dirty="0" smtClean="0"/>
              <a:t>======================================</a:t>
            </a:r>
          </a:p>
          <a:p>
            <a:r>
              <a:rPr lang="en-US" b="0" dirty="0" smtClean="0"/>
              <a:t>Written</a:t>
            </a:r>
            <a:r>
              <a:rPr lang="en-US" b="0" baseline="0" dirty="0" smtClean="0"/>
              <a:t> by SJP in PHYS 3320 Fa11</a:t>
            </a:r>
          </a:p>
          <a:p>
            <a:endParaRPr lang="en-US" b="0" baseline="0" dirty="0" smtClean="0"/>
          </a:p>
          <a:p>
            <a:endParaRPr lang="en-US" b="0" baseline="0" dirty="0" smtClean="0"/>
          </a:p>
          <a:p>
            <a:endParaRPr lang="en-US" b="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538149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MATH/PHYSICS</a:t>
            </a:r>
          </a:p>
          <a:p>
            <a:r>
              <a:rPr lang="en-US" dirty="0" smtClean="0"/>
              <a:t>Correct</a:t>
            </a:r>
            <a:r>
              <a:rPr lang="en-US" baseline="0" dirty="0" smtClean="0"/>
              <a:t> Answer: C</a:t>
            </a:r>
            <a:endParaRPr lang="en-US" dirty="0" smtClean="0"/>
          </a:p>
          <a:p>
            <a:r>
              <a:rPr lang="en-US" dirty="0" smtClean="0"/>
              <a:t>_________________________________</a:t>
            </a:r>
          </a:p>
          <a:p>
            <a:r>
              <a:rPr lang="en-US" dirty="0" smtClean="0"/>
              <a:t>Physics 3320 Fa11</a:t>
            </a:r>
            <a:r>
              <a:rPr lang="en-US" baseline="0" dirty="0" smtClean="0"/>
              <a:t> (</a:t>
            </a:r>
            <a:r>
              <a:rPr lang="en-US" dirty="0" smtClean="0"/>
              <a:t>SJP) Lecture #33</a:t>
            </a:r>
          </a:p>
          <a:p>
            <a:r>
              <a:rPr lang="en-US" dirty="0" smtClean="0"/>
              <a:t>42, 17, [[38]], 4,0</a:t>
            </a:r>
          </a:p>
          <a:p>
            <a:r>
              <a:rPr lang="en-US" dirty="0" smtClean="0"/>
              <a:t>_________________________________</a:t>
            </a:r>
          </a:p>
          <a:p>
            <a:r>
              <a:rPr lang="en-US" b="1" dirty="0" smtClean="0"/>
              <a:t>Fall 2011 Comments</a:t>
            </a:r>
          </a:p>
          <a:p>
            <a:r>
              <a:rPr lang="en-US" dirty="0" smtClean="0"/>
              <a:t>Another good discussion here. We STARTED by talking about D, I</a:t>
            </a:r>
            <a:r>
              <a:rPr lang="en-US" baseline="0" dirty="0" smtClean="0"/>
              <a:t> reminded people what we are doing (investigating the FREEDOM we have, when we have found A and V, to alter these functions without changing the PHYSICS. We’re trying to understand gauge choices, what they mean.) </a:t>
            </a:r>
          </a:p>
          <a:p>
            <a:endParaRPr lang="en-US" dirty="0" smtClean="0"/>
          </a:p>
          <a:p>
            <a:r>
              <a:rPr lang="en-US" dirty="0" smtClean="0"/>
              <a:t>Then talked about “B”, that the point is that you can change A</a:t>
            </a:r>
            <a:r>
              <a:rPr lang="en-US" baseline="0" dirty="0" smtClean="0"/>
              <a:t> in many ways, but A and V are now hooked together in the E-field equation, so you can’t JUST change A and not ALSO change V. One student who voted B pretty much articulated this argument, he came up with what you must simultaneously do to V to keep the physics unaltered. </a:t>
            </a:r>
          </a:p>
          <a:p>
            <a:endParaRPr lang="en-US" baseline="0" dirty="0" smtClean="0"/>
          </a:p>
          <a:p>
            <a:r>
              <a:rPr lang="en-US" dirty="0" smtClean="0"/>
              <a:t>Notes</a:t>
            </a:r>
          </a:p>
          <a:p>
            <a:endParaRPr lang="en-US" sz="1200" b="1"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The students seemed generally confused on this one and thought that it should depend on Grad(f).</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0" kern="1200" dirty="0" smtClean="0">
                <a:solidFill>
                  <a:schemeClr val="tx1"/>
                </a:solidFill>
                <a:latin typeface="+mn-lt"/>
                <a:ea typeface="ＭＳ Ｐゴシック" pitchFamily="-106" charset="-128"/>
                <a:cs typeface="ＭＳ Ｐゴシック" pitchFamily="-106" charset="-128"/>
              </a:rPr>
              <a:t>=================================</a:t>
            </a:r>
          </a:p>
          <a:p>
            <a:r>
              <a:rPr lang="en-US" sz="1200" b="0" kern="1200" dirty="0" smtClean="0">
                <a:solidFill>
                  <a:schemeClr val="tx1"/>
                </a:solidFill>
                <a:latin typeface="+mn-lt"/>
                <a:ea typeface="ＭＳ Ｐゴシック" pitchFamily="-106" charset="-128"/>
                <a:cs typeface="ＭＳ Ｐゴシック" pitchFamily="-106" charset="-128"/>
              </a:rPr>
              <a:t>Written by SJP</a:t>
            </a:r>
            <a:r>
              <a:rPr lang="en-US" sz="1200" b="0" kern="1200" baseline="0" dirty="0" smtClean="0">
                <a:solidFill>
                  <a:schemeClr val="tx1"/>
                </a:solidFill>
                <a:latin typeface="+mn-lt"/>
                <a:ea typeface="ＭＳ Ｐゴシック" pitchFamily="-106" charset="-128"/>
                <a:cs typeface="ＭＳ Ｐゴシック" pitchFamily="-106" charset="-128"/>
              </a:rPr>
              <a:t> in PHYS 3320 Fa11</a:t>
            </a:r>
          </a:p>
          <a:p>
            <a:endParaRPr lang="en-US"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639275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 Answer: C</a:t>
            </a:r>
          </a:p>
          <a:p>
            <a:pPr eaLnBrk="1" hangingPunct="1"/>
            <a:r>
              <a:rPr lang="en-US" dirty="0" smtClean="0">
                <a:ea typeface="ＭＳ Ｐゴシック" charset="-128"/>
                <a:cs typeface="ＭＳ Ｐゴシック" charset="-128"/>
              </a:rPr>
              <a:t>________________________________</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Fall</a:t>
            </a:r>
            <a:r>
              <a:rPr lang="en-US" baseline="0" dirty="0" smtClean="0">
                <a:ea typeface="ＭＳ Ｐゴシック" charset="-128"/>
                <a:cs typeface="ＭＳ Ｐゴシック" charset="-128"/>
              </a:rPr>
              <a:t> 2011: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a:t>
            </a:r>
            <a:r>
              <a:rPr lang="en-US" dirty="0" err="1" smtClean="0">
                <a:ea typeface="ＭＳ Ｐゴシック" charset="-128"/>
                <a:cs typeface="ＭＳ Ｐゴシック" charset="-128"/>
              </a:rPr>
              <a:t>ERK</a:t>
            </a:r>
            <a:r>
              <a:rPr lang="en-US" dirty="0" smtClean="0">
                <a:ea typeface="ＭＳ Ｐゴシック" charset="-128"/>
                <a:cs typeface="ＭＳ Ｐゴシック" charset="-128"/>
              </a:rPr>
              <a:t> Fall 2009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C [though ambiguous]</a:t>
            </a:r>
            <a:endParaRPr lang="en-US" dirty="0" smtClean="0"/>
          </a:p>
          <a:p>
            <a:r>
              <a:rPr lang="en-US" dirty="0" smtClean="0"/>
              <a:t>_______________________________</a:t>
            </a:r>
          </a:p>
          <a:p>
            <a:r>
              <a:rPr lang="en-US" dirty="0" err="1" smtClean="0"/>
              <a:t>Phys</a:t>
            </a:r>
            <a:r>
              <a:rPr lang="en-US" dirty="0" smtClean="0"/>
              <a:t> 3320 Fa11 (SJP) Lecture</a:t>
            </a:r>
            <a:r>
              <a:rPr lang="en-US" baseline="0" dirty="0" smtClean="0"/>
              <a:t> #34</a:t>
            </a:r>
          </a:p>
          <a:p>
            <a:r>
              <a:rPr lang="en-US" dirty="0" smtClean="0"/>
              <a:t>8, 8, [[29]], 17, 38</a:t>
            </a:r>
          </a:p>
          <a:p>
            <a:r>
              <a:rPr lang="en-US" dirty="0" smtClean="0"/>
              <a:t>___________________________________</a:t>
            </a:r>
          </a:p>
          <a:p>
            <a:r>
              <a:rPr lang="en-US" b="1" dirty="0" smtClean="0"/>
              <a:t>Fall 2011 Comments</a:t>
            </a:r>
          </a:p>
          <a:p>
            <a:r>
              <a:rPr lang="en-US" dirty="0" smtClean="0"/>
              <a:t>This is an intentionally ambiguous question, and generated very nice discussion</a:t>
            </a:r>
            <a:r>
              <a:rPr lang="en-US" baseline="0" dirty="0" smtClean="0"/>
              <a:t> and comments. I liked it! </a:t>
            </a:r>
          </a:p>
          <a:p>
            <a:r>
              <a:rPr lang="en-US" baseline="0" dirty="0" smtClean="0"/>
              <a:t>Most students who voted E (more than one) said they liked C and D, see below. </a:t>
            </a:r>
          </a:p>
          <a:p>
            <a:endParaRPr lang="en-US" baseline="0" dirty="0" smtClean="0"/>
          </a:p>
          <a:p>
            <a:r>
              <a:rPr lang="en-US" baseline="0" dirty="0" smtClean="0"/>
              <a:t>I would say that A is something we have been assuming (when rho and J are localized), but this doesn’t “set the gauge” for us. We ask MORE of A and V than just this. We came to this one in our discussion last – almost nobody voted for it but it did come up in the discussion for why “E” (more than one of these) for one student</a:t>
            </a:r>
          </a:p>
          <a:p>
            <a:endParaRPr lang="en-US" baseline="0" dirty="0" smtClean="0"/>
          </a:p>
          <a:p>
            <a:r>
              <a:rPr lang="en-US" baseline="0" dirty="0" smtClean="0"/>
              <a:t>B) Is certainly wrong, and this was a very good one to discuss. Questions kept coming up about it – why do you get to set div(A)=0, but you can’t set curl(A)=0 One student noticed that either of those conditions would set B=0, and that’s not within the realm of “gauge freedom”, B is what it is, and you can’t “set it to zero” in general! </a:t>
            </a:r>
            <a:endParaRPr lang="en-US" dirty="0" smtClean="0"/>
          </a:p>
          <a:p>
            <a:endParaRPr lang="en-US" dirty="0" smtClean="0"/>
          </a:p>
          <a:p>
            <a:r>
              <a:rPr lang="en-US" dirty="0" smtClean="0"/>
              <a:t>C) Is what I had in mind as “correct’, this IS</a:t>
            </a:r>
            <a:r>
              <a:rPr lang="en-US" baseline="0" dirty="0" smtClean="0"/>
              <a:t> how we have set the gauge (Coulomb and Lorentz). But, it’s NOT fully correct, since e.g. the Temporal gauge is V=0, and that’s not explicitly a condition on div(A). So, “so far in class” makes it correct, but it was worth discussing about. </a:t>
            </a:r>
          </a:p>
          <a:p>
            <a:endParaRPr lang="en-US" baseline="0" dirty="0" smtClean="0"/>
          </a:p>
          <a:p>
            <a:r>
              <a:rPr lang="en-US" baseline="0" dirty="0" smtClean="0"/>
              <a:t>D) Was popular, most of the “E” votes said “C and D”. I would argue that “Choosing f” depends on already having an A, that is, this equation is about CHANGING gauge, not SETTING gauge. But perhaps this is semantic, I just wanted to help students more clearly see our game. We do not fuss with “finding f” in physics, we fuss with “finding an A that works”, and we fix a gauge to make that easier! </a:t>
            </a:r>
          </a:p>
          <a:p>
            <a:endParaRPr lang="en-US" baseline="0" dirty="0" smtClean="0"/>
          </a:p>
          <a:p>
            <a:r>
              <a:rPr lang="en-US" baseline="0" dirty="0" smtClean="0"/>
              <a:t>Notes</a:t>
            </a:r>
          </a:p>
          <a:p>
            <a:r>
              <a:rPr lang="en-US" b="1" baseline="0" dirty="0" smtClean="0"/>
              <a:t>Baily:</a:t>
            </a:r>
            <a:r>
              <a:rPr lang="en-US" b="0" baseline="0" dirty="0" smtClean="0"/>
              <a:t> </a:t>
            </a:r>
            <a:r>
              <a:rPr lang="en-US" sz="1200" kern="1200" dirty="0" smtClean="0">
                <a:solidFill>
                  <a:schemeClr val="tx1"/>
                </a:solidFill>
                <a:latin typeface="+mn-lt"/>
                <a:ea typeface="ＭＳ Ｐゴシック" pitchFamily="-106" charset="-128"/>
                <a:cs typeface="ＭＳ Ｐゴシック" pitchFamily="-106" charset="-128"/>
              </a:rPr>
              <a:t>Students near me were split between third option (</a:t>
            </a:r>
            <a:r>
              <a:rPr lang="en-US" sz="1200" kern="1200" dirty="0" err="1" smtClean="0">
                <a:solidFill>
                  <a:schemeClr val="tx1"/>
                </a:solidFill>
                <a:latin typeface="+mn-lt"/>
                <a:ea typeface="ＭＳ Ｐゴシック" pitchFamily="-106" charset="-128"/>
                <a:cs typeface="ＭＳ Ｐゴシック" pitchFamily="-106" charset="-128"/>
              </a:rPr>
              <a:t>Div.A</a:t>
            </a:r>
            <a:r>
              <a:rPr lang="en-US" sz="1200" kern="1200" dirty="0" smtClean="0">
                <a:solidFill>
                  <a:schemeClr val="tx1"/>
                </a:solidFill>
                <a:latin typeface="+mn-lt"/>
                <a:ea typeface="ＭＳ Ｐゴシック" pitchFamily="-106" charset="-128"/>
                <a:cs typeface="ＭＳ Ｐゴシック" pitchFamily="-106" charset="-128"/>
              </a:rPr>
              <a:t>) and the “something else/more than one” option.  Thought that specifying </a:t>
            </a:r>
            <a:r>
              <a:rPr lang="en-US" sz="1200" kern="1200" dirty="0" err="1" smtClean="0">
                <a:solidFill>
                  <a:schemeClr val="tx1"/>
                </a:solidFill>
                <a:latin typeface="+mn-lt"/>
                <a:ea typeface="ＭＳ Ｐゴシック" pitchFamily="-106" charset="-128"/>
                <a:cs typeface="ＭＳ Ｐゴシック" pitchFamily="-106" charset="-128"/>
              </a:rPr>
              <a:t>Div.A</a:t>
            </a:r>
            <a:r>
              <a:rPr lang="en-US" sz="1200" kern="1200" dirty="0" smtClean="0">
                <a:solidFill>
                  <a:schemeClr val="tx1"/>
                </a:solidFill>
                <a:latin typeface="+mn-lt"/>
                <a:ea typeface="ＭＳ Ｐゴシック" pitchFamily="-106" charset="-128"/>
                <a:cs typeface="ＭＳ Ｐゴシック" pitchFamily="-106" charset="-128"/>
              </a:rPr>
              <a:t> was important, but that maybe specifying a boundary condition was also required.  No real change in response distribution after discussion.  During ensuing discussion, one student pointed out that A=0 corresponds to B=0, which is not a freedom we have in general.</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Students I was sitting next to had no troubles answering this at first. They were fairly convinced it was C. Even after Steve showed the distribution (which I think was primarily in favor of E), they were still firm with their answer of C, the primary reasoning being that "we never really did it in class." I felt that their tendency to stick with C may have been uncommon in the class overall, and I was a little surprised that they didn't want to change their minds, even after I asked them, "but isn't that how you set the gauge?"</a:t>
            </a:r>
          </a:p>
          <a:p>
            <a:endParaRPr lang="en-US" b="1" baseline="0" dirty="0" smtClean="0"/>
          </a:p>
          <a:p>
            <a:r>
              <a:rPr lang="en-US" b="0" baseline="0" dirty="0" smtClean="0"/>
              <a:t>===================================</a:t>
            </a:r>
          </a:p>
          <a:p>
            <a:r>
              <a:rPr lang="en-US" b="0" baseline="0" dirty="0" smtClean="0"/>
              <a:t>Written by SJP in PHYS 3320 Fa11</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84985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a:t>
            </a:r>
            <a:r>
              <a:rPr lang="en-US" baseline="0" dirty="0" smtClean="0"/>
              <a:t> Answer: D</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a:t>
            </a:r>
            <a:r>
              <a:rPr lang="en-US" baseline="0" dirty="0" smtClean="0"/>
              <a:t> #34</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0, 17, 4, [[65]], 13</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Another “discussion focused” question, it too worked well, we had good conversation here.  This came from an online forum question I had asked where they were clearly very confused about these points. </a:t>
            </a:r>
          </a:p>
          <a:p>
            <a:endParaRPr lang="en-US" dirty="0" smtClean="0"/>
          </a:p>
          <a:p>
            <a:r>
              <a:rPr lang="en-US" dirty="0" smtClean="0"/>
              <a:t>I also wrote this question because in the previous class</a:t>
            </a:r>
            <a:r>
              <a:rPr lang="en-US" baseline="0" dirty="0" smtClean="0"/>
              <a:t> we had talked about the odd feature of the Coulomb gauge (that V here, now, depends on charges there, NOW, which appears to violate relativity. But it doesn’t, and I want to make sure the students were in good shape on this) I did not lure them with answer A! But there WAS a lot of confusion about whether you MUST pick Coulomb for time-independent, and Lorentz for time-dependent problems. So this was a chance to review the ideas – that V is not physics, it’s the E and B fields which must satisfy relativity. That you can choose any gauge you like, it’s a question of convenience, not correctness. </a:t>
            </a:r>
          </a:p>
          <a:p>
            <a:endParaRPr lang="en-US" baseline="0" dirty="0" smtClean="0"/>
          </a:p>
          <a:p>
            <a:r>
              <a:rPr lang="en-US" baseline="0" dirty="0" smtClean="0"/>
              <a:t>One student voted C, that’s nice to discuss – the mathematics of </a:t>
            </a:r>
            <a:r>
              <a:rPr lang="en-US" baseline="0" dirty="0" err="1" smtClean="0"/>
              <a:t>tR</a:t>
            </a:r>
            <a:r>
              <a:rPr lang="en-US" baseline="0" dirty="0" smtClean="0"/>
              <a:t> is still new to them, and I was worried some might think it’s some “trick”. </a:t>
            </a:r>
          </a:p>
          <a:p>
            <a:r>
              <a:rPr lang="en-US" baseline="0" dirty="0" smtClean="0"/>
              <a:t>D is my answer of choice! </a:t>
            </a:r>
          </a:p>
          <a:p>
            <a:endParaRPr lang="en-US" baseline="0" dirty="0" smtClean="0"/>
          </a:p>
          <a:p>
            <a:r>
              <a:rPr lang="en-US" baseline="0" dirty="0" smtClean="0"/>
              <a:t>The E voters weren’t too articulate about their reasoning, but the conversation seemed productive and nobody was too unhappy in the end. Several students told me the discussion settled some of their confusions. </a:t>
            </a:r>
          </a:p>
          <a:p>
            <a:endParaRPr lang="en-US" baseline="0" dirty="0" smtClean="0"/>
          </a:p>
          <a:p>
            <a:r>
              <a:rPr lang="en-US" baseline="0" dirty="0" smtClean="0"/>
              <a:t>This question also led me to clarify my language, calling V the “scalar potential” rather than “the voltage” (the latter terminology carrying with it implications of </a:t>
            </a:r>
            <a:r>
              <a:rPr lang="en-US" baseline="0" dirty="0" err="1" smtClean="0"/>
              <a:t>measureability</a:t>
            </a:r>
            <a:r>
              <a:rPr lang="en-US" baseline="0" dirty="0" smtClean="0"/>
              <a:t>, “reality”, energy, etc) </a:t>
            </a:r>
            <a:endParaRPr lang="en-US" dirty="0" smtClean="0"/>
          </a:p>
          <a:p>
            <a:endParaRPr lang="en-US" baseline="0" dirty="0" smtClean="0"/>
          </a:p>
          <a:p>
            <a:r>
              <a:rPr lang="en-US" dirty="0" smtClean="0"/>
              <a:t>Notes</a:t>
            </a:r>
          </a:p>
          <a:p>
            <a:r>
              <a:rPr lang="en-US" b="1" dirty="0" smtClean="0"/>
              <a:t>Baily:</a:t>
            </a:r>
            <a:r>
              <a:rPr lang="en-US" b="0" dirty="0" smtClean="0"/>
              <a:t> </a:t>
            </a:r>
            <a:r>
              <a:rPr lang="en-US" sz="1200" kern="1200" dirty="0" smtClean="0">
                <a:solidFill>
                  <a:schemeClr val="tx1"/>
                </a:solidFill>
                <a:latin typeface="+mn-lt"/>
                <a:ea typeface="ＭＳ Ｐゴシック" pitchFamily="-106" charset="-128"/>
                <a:cs typeface="ＭＳ Ｐゴシック" pitchFamily="-106" charset="-128"/>
              </a:rPr>
              <a:t>Students nearby were wondering why the retarded time wasn’t showing up in the Coulomb gauge – does that make it unphysical? – I reminded them that the vector potential also contributes to the E-field, so it’s possible that causality is still intact.  Not sure if they were satisfied with this explanation, but I think they could all use a reminder that the retarded time comes out of the formal solution of the inhomogeneous wave equations, and aren’t just a fix-up to take care of causality.</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They had no difficulties with this one, and chose D because "V changes instantaneously, but A makes up for it." It seemed there wasn't a whole lot to discuss after they had said that. I asked if the same was true for A when switching between LG and CG (whether all you had to do was switch out t for </a:t>
            </a:r>
            <a:r>
              <a:rPr lang="en-US" sz="1200" b="0" kern="1200" dirty="0" err="1" smtClean="0">
                <a:solidFill>
                  <a:schemeClr val="tx1"/>
                </a:solidFill>
                <a:latin typeface="+mn-lt"/>
                <a:ea typeface="ＭＳ Ｐゴシック" pitchFamily="-106" charset="-128"/>
                <a:cs typeface="ＭＳ Ｐゴシック" pitchFamily="-106" charset="-128"/>
              </a:rPr>
              <a:t>t_R</a:t>
            </a:r>
            <a:r>
              <a:rPr lang="en-US" sz="1200" b="0" kern="1200" dirty="0" smtClean="0">
                <a:solidFill>
                  <a:schemeClr val="tx1"/>
                </a:solidFill>
                <a:latin typeface="+mn-lt"/>
                <a:ea typeface="ＭＳ Ｐゴシック" pitchFamily="-106" charset="-128"/>
                <a:cs typeface="ＭＳ Ｐゴシック" pitchFamily="-106" charset="-128"/>
              </a:rPr>
              <a:t>), and they weren't all that sure about that.</a:t>
            </a:r>
          </a:p>
          <a:p>
            <a:endParaRPr lang="en-US" b="0" dirty="0" smtClean="0"/>
          </a:p>
          <a:p>
            <a:r>
              <a:rPr lang="en-US" b="0" dirty="0" smtClean="0"/>
              <a:t>====================================</a:t>
            </a:r>
          </a:p>
          <a:p>
            <a:r>
              <a:rPr lang="en-US" b="0" dirty="0" smtClean="0"/>
              <a:t>Written by SJP in PHYS 3320 Fa11</a:t>
            </a:r>
          </a:p>
          <a:p>
            <a:endParaRPr lang="en-US" b="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081482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22C471-D493-8146-A8D9-E2456D4DEF69}" type="slidenum">
              <a:rPr lang="en-US">
                <a:latin typeface="Calibri" charset="0"/>
              </a:rPr>
              <a:pPr eaLnBrk="1" hangingPunct="1"/>
              <a:t>9</a:t>
            </a:fld>
            <a:endParaRPr lang="en-US">
              <a:latin typeface="Calibri"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6148" name="Rectangle 3"/>
          <p:cNvSpPr>
            <a:spLocks noGrp="1" noChangeArrowheads="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Class:</a:t>
            </a:r>
            <a:r>
              <a:rPr lang="en-US" baseline="0" dirty="0" smtClean="0"/>
              <a:t> CONCEPTUAL</a:t>
            </a:r>
          </a:p>
          <a:p>
            <a:r>
              <a:rPr lang="en-US" baseline="0" dirty="0" smtClean="0"/>
              <a:t>Correct Answer: D</a:t>
            </a:r>
            <a:endParaRPr lang="en-US" dirty="0" smtClean="0"/>
          </a:p>
          <a:p>
            <a:r>
              <a:rPr lang="en-US" dirty="0" smtClean="0"/>
              <a:t>_________________________________</a:t>
            </a:r>
          </a:p>
          <a:p>
            <a:r>
              <a:rPr lang="en-US" dirty="0" smtClean="0"/>
              <a:t>Physics 3320 Fa11 (SJP) Lecture</a:t>
            </a:r>
            <a:r>
              <a:rPr lang="en-US" baseline="0" dirty="0" smtClean="0"/>
              <a:t> #34</a:t>
            </a:r>
          </a:p>
          <a:p>
            <a:r>
              <a:rPr lang="en-US" baseline="0" dirty="0" smtClean="0"/>
              <a:t>0, 0, 0, [[100]], 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26</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4, 4, [[92]], 0</a:t>
            </a:r>
          </a:p>
          <a:p>
            <a:r>
              <a:rPr lang="en-US" baseline="0" dirty="0" smtClean="0"/>
              <a:t>_________________________________</a:t>
            </a:r>
          </a:p>
          <a:p>
            <a:r>
              <a:rPr lang="en-US" b="1" baseline="0" dirty="0" smtClean="0"/>
              <a:t>Fall 2011 Comments</a:t>
            </a:r>
          </a:p>
          <a:p>
            <a:r>
              <a:rPr lang="en-US" dirty="0" smtClean="0">
                <a:latin typeface="Calibri" charset="0"/>
              </a:rPr>
              <a:t>I gave</a:t>
            </a:r>
            <a:r>
              <a:rPr lang="en-US" baseline="0" dirty="0" smtClean="0">
                <a:latin typeface="Calibri" charset="0"/>
              </a:rPr>
              <a:t> them a couple of minutes, D was at 55%. They were mostly silent. I told them to talk to their neighbors, and while they did, I drew on the blackboard the usual figure of a vector labeled </a:t>
            </a:r>
            <a:r>
              <a:rPr lang="en-US" baseline="0" dirty="0" err="1" smtClean="0">
                <a:latin typeface="Calibri" charset="0"/>
              </a:rPr>
              <a:t>r</a:t>
            </a:r>
            <a:r>
              <a:rPr lang="en-US" baseline="0" dirty="0" smtClean="0">
                <a:latin typeface="Calibri" charset="0"/>
              </a:rPr>
              <a:t> from origin to an observer, a separate “blob of charge region”, an </a:t>
            </a:r>
            <a:r>
              <a:rPr lang="en-US" baseline="0" dirty="0" err="1" smtClean="0">
                <a:latin typeface="Calibri" charset="0"/>
              </a:rPr>
              <a:t>r</a:t>
            </a:r>
            <a:r>
              <a:rPr lang="en-US" baseline="0" dirty="0" smtClean="0">
                <a:latin typeface="Calibri" charset="0"/>
              </a:rPr>
              <a:t>’ vector to a little cube inside that blob region, and then an unlabeled arrow from the cube to my observation point. (The usual “curly </a:t>
            </a:r>
            <a:r>
              <a:rPr lang="en-US" baseline="0" dirty="0" err="1" smtClean="0">
                <a:latin typeface="Calibri" charset="0"/>
              </a:rPr>
              <a:t>R</a:t>
            </a:r>
            <a:r>
              <a:rPr lang="en-US" baseline="0" dirty="0" smtClean="0">
                <a:latin typeface="Calibri" charset="0"/>
              </a:rPr>
              <a:t>” figure). By the time I was finished, the answer had shifted to 100% D. </a:t>
            </a:r>
          </a:p>
          <a:p>
            <a:endParaRPr lang="en-US" baseline="0" dirty="0" smtClean="0">
              <a:latin typeface="Calibri" charset="0"/>
            </a:endParaRPr>
          </a:p>
          <a:p>
            <a:r>
              <a:rPr lang="en-US" baseline="0" dirty="0" smtClean="0">
                <a:latin typeface="Calibri" charset="0"/>
              </a:rPr>
              <a:t>Nice! So, I didn’t need to explain this in as much detail as I had anticipated. </a:t>
            </a:r>
          </a:p>
          <a:p>
            <a:endParaRPr lang="en-US" baseline="0" dirty="0" smtClean="0">
              <a:latin typeface="Calibri" charset="0"/>
            </a:endParaRPr>
          </a:p>
          <a:p>
            <a:r>
              <a:rPr lang="en-US" baseline="0" dirty="0" smtClean="0">
                <a:latin typeface="Calibri" charset="0"/>
              </a:rPr>
              <a:t>We did bring up the question of the phrasing, “light emitted”, which can be a little ambiguous. This could e.g. be a  quasi-STATIC field we’re talking about, this doesn’t have to be a radiation problem per se, you don’t have to think about any “photons” or light at all here – it’s more that in the Lorentz gauge, our formulas for V and A are saying that INFORMATION about the location of charge and current can only travel at the speed of light, no faster.  </a:t>
            </a:r>
            <a:endParaRPr lang="en-US" dirty="0" smtClean="0">
              <a:latin typeface="Calibri" charset="0"/>
            </a:endParaRPr>
          </a:p>
          <a:p>
            <a:endParaRPr lang="en-US" dirty="0" smtClean="0">
              <a:latin typeface="Calibri" charset="0"/>
            </a:endParaRPr>
          </a:p>
          <a:p>
            <a:r>
              <a:rPr lang="en-US" dirty="0" smtClean="0">
                <a:latin typeface="Calibri" charset="0"/>
              </a:rPr>
              <a:t>Notes</a:t>
            </a:r>
          </a:p>
          <a:p>
            <a:r>
              <a:rPr lang="en-US" sz="1200" b="1" kern="1200" dirty="0" smtClean="0">
                <a:solidFill>
                  <a:schemeClr val="tx1"/>
                </a:solidFill>
                <a:latin typeface="+mn-lt"/>
                <a:ea typeface="ＭＳ Ｐゴシック" pitchFamily="-106" charset="-128"/>
                <a:cs typeface="ＭＳ Ｐゴシック" pitchFamily="-106" charset="-128"/>
              </a:rPr>
              <a:t>Baily</a:t>
            </a:r>
            <a:r>
              <a:rPr lang="en-US" sz="1200" b="0" kern="1200" dirty="0" smtClean="0">
                <a:solidFill>
                  <a:schemeClr val="tx1"/>
                </a:solidFill>
                <a:latin typeface="+mn-lt"/>
                <a:ea typeface="ＭＳ Ｐゴシック" pitchFamily="-106" charset="-128"/>
                <a:cs typeface="ＭＳ Ｐゴシック" pitchFamily="-106" charset="-128"/>
              </a:rPr>
              <a:t>: Before</a:t>
            </a:r>
            <a:r>
              <a:rPr lang="en-US" sz="1200" kern="1200" dirty="0" smtClean="0">
                <a:solidFill>
                  <a:schemeClr val="tx1"/>
                </a:solidFill>
                <a:latin typeface="+mn-lt"/>
                <a:ea typeface="ＭＳ Ｐゴシック" pitchFamily="-106" charset="-128"/>
                <a:cs typeface="ＭＳ Ｐゴシック" pitchFamily="-106" charset="-128"/>
              </a:rPr>
              <a:t> discussion: 60% choosing correct response; 25% thinking </a:t>
            </a:r>
            <a:r>
              <a:rPr lang="en-US" sz="1200" kern="1200" dirty="0" err="1" smtClean="0">
                <a:solidFill>
                  <a:schemeClr val="tx1"/>
                </a:solidFill>
                <a:latin typeface="+mn-lt"/>
                <a:ea typeface="ＭＳ Ｐゴシック" pitchFamily="-106" charset="-128"/>
                <a:cs typeface="ＭＳ Ｐゴシック" pitchFamily="-106" charset="-128"/>
              </a:rPr>
              <a:t>t_R</a:t>
            </a:r>
            <a:r>
              <a:rPr lang="en-US" sz="1200" kern="1200" dirty="0" smtClean="0">
                <a:solidFill>
                  <a:schemeClr val="tx1"/>
                </a:solidFill>
                <a:latin typeface="+mn-lt"/>
                <a:ea typeface="ＭＳ Ｐゴシック" pitchFamily="-106" charset="-128"/>
                <a:cs typeface="ＭＳ Ｐゴシック" pitchFamily="-106" charset="-128"/>
              </a:rPr>
              <a:t> is the time of flight between r and r’.  Not much discussion until Steve encouraged students to speak to each other; discussion resulted in 100% choosing correct answer.</a:t>
            </a:r>
          </a:p>
          <a:p>
            <a:endParaRPr lang="en-US" sz="1200" kern="1200" dirty="0" smtClean="0">
              <a:solidFill>
                <a:schemeClr val="tx1"/>
              </a:solidFill>
              <a:latin typeface="+mn-lt"/>
              <a:ea typeface="ＭＳ Ｐゴシック" pitchFamily="-106" charset="-128"/>
              <a:cs typeface="ＭＳ Ｐゴシック" pitchFamily="-106" charset="-128"/>
            </a:endParaRPr>
          </a:p>
          <a:p>
            <a:endParaRPr lang="en-US" dirty="0" smtClean="0">
              <a:latin typeface="Calibri" charset="0"/>
            </a:endParaRPr>
          </a:p>
          <a:p>
            <a:r>
              <a:rPr lang="en-US" dirty="0" smtClean="0">
                <a:latin typeface="Calibri" charset="0"/>
              </a:rPr>
              <a:t>====================================</a:t>
            </a:r>
          </a:p>
          <a:p>
            <a:r>
              <a:rPr lang="en-US" dirty="0" smtClean="0">
                <a:latin typeface="Calibri" charset="0"/>
              </a:rPr>
              <a:t>From Chuck Rogers:  Second </a:t>
            </a:r>
            <a:r>
              <a:rPr lang="en-US" dirty="0">
                <a:latin typeface="Calibri" charset="0"/>
              </a:rPr>
              <a:t>Maxwell</a:t>
            </a:r>
            <a:r>
              <a:rPr lang="ja-JP" altLang="en-US" dirty="0">
                <a:latin typeface="Calibri" charset="0"/>
              </a:rPr>
              <a:t>’</a:t>
            </a:r>
            <a:r>
              <a:rPr lang="en-US" dirty="0">
                <a:latin typeface="Calibri" charset="0"/>
              </a:rPr>
              <a:t>s Equations tutorial.</a:t>
            </a:r>
            <a:endParaRPr lang="en-US" dirty="0">
              <a:latin typeface="Courier New"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A613E31-D877-C843-ACA0-9EFD035C9F7F}" type="slidenum">
              <a:rPr lang="en-US">
                <a:latin typeface="Calibri" charset="0"/>
              </a:rPr>
              <a:pPr eaLnBrk="1" hangingPunct="1"/>
              <a:t>10</a:t>
            </a:fld>
            <a:endParaRPr lang="en-US">
              <a:latin typeface="Calibri" charset="0"/>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7172" name="Rectangle 3"/>
          <p:cNvSpPr>
            <a:spLocks noGrp="1" noChangeArrowheads="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MATH/PHYSICS</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Correct Answer: C</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a:t>
            </a:r>
            <a:r>
              <a:rPr lang="en-US" baseline="0" dirty="0" smtClean="0"/>
              <a:t> #34</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0, 0, [[100]], 0, 0</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Sp12</a:t>
            </a:r>
            <a:r>
              <a:rPr lang="en-US" baseline="0" dirty="0" smtClean="0"/>
              <a:t> (MD) Lecture 27</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4, 0, [[96]], 0, 0</a:t>
            </a:r>
          </a:p>
          <a:p>
            <a:r>
              <a:rPr lang="en-US" baseline="0" dirty="0" smtClean="0">
                <a:latin typeface="Calibri" charset="0"/>
              </a:rPr>
              <a:t>_________________________________</a:t>
            </a:r>
          </a:p>
          <a:p>
            <a:r>
              <a:rPr lang="en-US" b="1" baseline="0" dirty="0" smtClean="0">
                <a:latin typeface="Calibri" charset="0"/>
              </a:rPr>
              <a:t>Fall 2011 Comments</a:t>
            </a:r>
          </a:p>
          <a:p>
            <a:r>
              <a:rPr lang="en-US" baseline="0" dirty="0" smtClean="0">
                <a:latin typeface="Calibri" charset="0"/>
              </a:rPr>
              <a:t>I animated this slide, gave them about 45 seconds to think and talk before I gave them my answer choices. No problem, this is nice. Their conversation was animated for ~ 1 minute, I think it was very worthwhile, despite the 100% unanimous correct answer. </a:t>
            </a:r>
            <a:endParaRPr lang="en-US" dirty="0" smtClean="0">
              <a:latin typeface="Calibri" charset="0"/>
            </a:endParaRPr>
          </a:p>
          <a:p>
            <a:endParaRPr lang="en-US" dirty="0" smtClean="0">
              <a:latin typeface="Calibri" charset="0"/>
            </a:endParaRPr>
          </a:p>
          <a:p>
            <a:r>
              <a:rPr lang="en-US" dirty="0" smtClean="0">
                <a:latin typeface="Calibri" charset="0"/>
              </a:rPr>
              <a:t>Notes</a:t>
            </a:r>
          </a:p>
          <a:p>
            <a:r>
              <a:rPr lang="en-US" sz="1200" b="1" kern="1200" dirty="0" smtClean="0">
                <a:solidFill>
                  <a:schemeClr val="tx1"/>
                </a:solidFill>
                <a:latin typeface="+mn-lt"/>
                <a:ea typeface="ＭＳ Ｐゴシック" pitchFamily="-106" charset="-128"/>
                <a:cs typeface="ＭＳ Ｐゴシック" pitchFamily="-106" charset="-128"/>
              </a:rPr>
              <a:t>Baily: </a:t>
            </a:r>
            <a:r>
              <a:rPr lang="en-US" sz="1200" kern="1200" dirty="0" smtClean="0">
                <a:solidFill>
                  <a:schemeClr val="tx1"/>
                </a:solidFill>
                <a:latin typeface="+mn-lt"/>
                <a:ea typeface="ＭＳ Ｐゴシック" pitchFamily="-106" charset="-128"/>
                <a:cs typeface="ＭＳ Ｐゴシック" pitchFamily="-106" charset="-128"/>
              </a:rPr>
              <a:t>100% chose correct answer, but again, thinking this doesn’t mean that students have mastered how to think of retarded times, since we’re only referring to the retarded time between a single point and another single point.  Think many students are unclear that the retarded</a:t>
            </a:r>
            <a:r>
              <a:rPr lang="en-US" sz="1200" kern="1200" baseline="0" dirty="0" smtClean="0">
                <a:solidFill>
                  <a:schemeClr val="tx1"/>
                </a:solidFill>
                <a:latin typeface="+mn-lt"/>
                <a:ea typeface="ＭＳ Ｐゴシック" pitchFamily="-106" charset="-128"/>
                <a:cs typeface="ＭＳ Ｐゴシック" pitchFamily="-106" charset="-128"/>
              </a:rPr>
              <a:t> time at one point has an infinite number of values, depending on where the other reference point is.</a:t>
            </a:r>
            <a:endParaRPr lang="en-US" dirty="0" smtClean="0">
              <a:latin typeface="Calibri" charset="0"/>
            </a:endParaRPr>
          </a:p>
          <a:p>
            <a:endParaRPr lang="en-US" dirty="0" smtClean="0">
              <a:latin typeface="Calibri" charset="0"/>
            </a:endParaRPr>
          </a:p>
          <a:p>
            <a:r>
              <a:rPr lang="en-US" dirty="0" smtClean="0">
                <a:latin typeface="Calibri" charset="0"/>
              </a:rPr>
              <a:t>=================================</a:t>
            </a:r>
          </a:p>
          <a:p>
            <a:r>
              <a:rPr lang="en-US" dirty="0" smtClean="0">
                <a:latin typeface="Calibri" charset="0"/>
              </a:rPr>
              <a:t>Adapted from Chuck Rogers, Second </a:t>
            </a:r>
            <a:r>
              <a:rPr lang="en-US" dirty="0">
                <a:latin typeface="Calibri" charset="0"/>
              </a:rPr>
              <a:t>Maxwell</a:t>
            </a:r>
            <a:r>
              <a:rPr lang="ja-JP" altLang="en-US" dirty="0">
                <a:latin typeface="Calibri" charset="0"/>
              </a:rPr>
              <a:t>’</a:t>
            </a:r>
            <a:r>
              <a:rPr lang="en-US" dirty="0">
                <a:latin typeface="Calibri" charset="0"/>
              </a:rPr>
              <a:t>s Equations tutorial.</a:t>
            </a:r>
            <a:endParaRPr lang="en-US" dirty="0">
              <a:latin typeface="Courier New"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52861E-B78D-1148-A805-8553D4C7DF0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532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2861E-B78D-1148-A805-8553D4C7DF0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092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2861E-B78D-1148-A805-8553D4C7DF0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20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7DCA94A-2726-714C-AFFD-2771844E4635}"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650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2861E-B78D-1148-A805-8553D4C7DF0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2616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52861E-B78D-1148-A805-8553D4C7DF0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397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52861E-B78D-1148-A805-8553D4C7DF0C}"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138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52861E-B78D-1148-A805-8553D4C7DF0C}" type="datetimeFigureOut">
              <a:rPr lang="en-US" smtClean="0"/>
              <a:pPr/>
              <a:t>7/8/12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451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52861E-B78D-1148-A805-8553D4C7DF0C}" type="datetimeFigureOut">
              <a:rPr lang="en-US" smtClean="0"/>
              <a:pPr/>
              <a:t>7/8/12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684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2861E-B78D-1148-A805-8553D4C7DF0C}" type="datetimeFigureOut">
              <a:rPr lang="en-US" smtClean="0"/>
              <a:pPr/>
              <a:t>7/8/12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247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2861E-B78D-1148-A805-8553D4C7DF0C}"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767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2861E-B78D-1148-A805-8553D4C7DF0C}"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48370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2861E-B78D-1148-A805-8553D4C7DF0C}" type="datetimeFigureOut">
              <a:rPr lang="en-US" smtClean="0"/>
              <a:pPr/>
              <a:t>7/8/12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DD61C-1932-C640-827A-5C8D53CCED8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781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quation16.bin"/><Relationship Id="rId5" Type="http://schemas.openxmlformats.org/officeDocument/2006/relationships/oleObject" Target="../embeddings/Microsoft_Equation17.bin"/><Relationship Id="rId6" Type="http://schemas.openxmlformats.org/officeDocument/2006/relationships/oleObject" Target="../embeddings/oleObject2.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quation18.bin"/><Relationship Id="rId5" Type="http://schemas.openxmlformats.org/officeDocument/2006/relationships/oleObject" Target="../embeddings/Microsoft_Equation19.bin"/><Relationship Id="rId6" Type="http://schemas.openxmlformats.org/officeDocument/2006/relationships/oleObject" Target="../embeddings/Microsoft_Equation20.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quation5.bin"/><Relationship Id="rId5" Type="http://schemas.openxmlformats.org/officeDocument/2006/relationships/oleObject" Target="../embeddings/Microsoft_Equation6.bin"/><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7.bin"/><Relationship Id="rId5" Type="http://schemas.openxmlformats.org/officeDocument/2006/relationships/oleObject" Target="../embeddings/Microsoft_Equation8.bin"/><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9.bin"/><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quation10.bin"/><Relationship Id="rId5" Type="http://schemas.openxmlformats.org/officeDocument/2006/relationships/oleObject" Target="../embeddings/Microsoft_Equation11.bin"/><Relationship Id="rId6" Type="http://schemas.openxmlformats.org/officeDocument/2006/relationships/oleObject" Target="../embeddings/Microsoft_Equation12.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13.bin"/><Relationship Id="rId5" Type="http://schemas.openxmlformats.org/officeDocument/2006/relationships/oleObject" Target="../embeddings/Microsoft_Equation14.bin"/><Relationship Id="rId6" Type="http://schemas.openxmlformats.org/officeDocument/2006/relationships/oleObject" Target="../embeddings/Microsoft_Equation15.bin"/><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221" y="660400"/>
            <a:ext cx="7772400" cy="1470025"/>
          </a:xfrm>
        </p:spPr>
        <p:txBody>
          <a:bodyPr/>
          <a:lstStyle/>
          <a:p>
            <a:r>
              <a:rPr lang="en-US" dirty="0" smtClean="0"/>
              <a:t>Electricity and Magnetism II</a:t>
            </a:r>
            <a:endParaRPr lang="en-US" dirty="0"/>
          </a:p>
        </p:txBody>
      </p:sp>
      <p:sp>
        <p:nvSpPr>
          <p:cNvPr id="3" name="Subtitle 2"/>
          <p:cNvSpPr>
            <a:spLocks noGrp="1"/>
          </p:cNvSpPr>
          <p:nvPr>
            <p:ph type="subTitle" idx="1"/>
          </p:nvPr>
        </p:nvSpPr>
        <p:spPr>
          <a:xfrm>
            <a:off x="1371600" y="2642937"/>
            <a:ext cx="6832600" cy="1752600"/>
          </a:xfrm>
        </p:spPr>
        <p:txBody>
          <a:bodyPr/>
          <a:lstStyle/>
          <a:p>
            <a:r>
              <a:rPr lang="en-US" dirty="0" smtClean="0"/>
              <a:t>Griffiths Chapter 10 Potentials &amp; Fields</a:t>
            </a:r>
          </a:p>
          <a:p>
            <a:r>
              <a:rPr lang="en-US" dirty="0" smtClean="0"/>
              <a:t>Clicker Questions</a:t>
            </a:r>
            <a:endParaRPr lang="en-US" dirty="0"/>
          </a:p>
        </p:txBody>
      </p:sp>
      <p:pic>
        <p:nvPicPr>
          <p:cNvPr id="4" name="Picture 3" descr="by-nc-sa.png"/>
          <p:cNvPicPr>
            <a:picLocks noChangeAspect="1"/>
          </p:cNvPicPr>
          <p:nvPr/>
        </p:nvPicPr>
        <p:blipFill>
          <a:blip r:embed="rId2"/>
          <a:stretch>
            <a:fillRect/>
          </a:stretch>
        </p:blipFill>
        <p:spPr>
          <a:xfrm>
            <a:off x="7772400" y="5992812"/>
            <a:ext cx="1228725" cy="428625"/>
          </a:xfrm>
          <a:prstGeom prst="rect">
            <a:avLst/>
          </a:prstGeom>
        </p:spPr>
      </p:pic>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10.1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2553811"/>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1000" y="152400"/>
            <a:ext cx="8305800" cy="990600"/>
          </a:xfrm>
          <a:noFill/>
        </p:spPr>
        <p:txBody>
          <a:bodyPr>
            <a:normAutofit fontScale="90000"/>
          </a:bodyPr>
          <a:lstStyle/>
          <a:p>
            <a:pPr algn="l"/>
            <a:r>
              <a:rPr lang="en-US" sz="4000" dirty="0">
                <a:latin typeface="Calibri" charset="0"/>
              </a:rPr>
              <a:t>At what time, </a:t>
            </a:r>
            <a:r>
              <a:rPr lang="en-US" sz="4000" i="1" dirty="0">
                <a:latin typeface="Times New Roman" charset="0"/>
                <a:cs typeface="Times New Roman" charset="0"/>
              </a:rPr>
              <a:t>t</a:t>
            </a:r>
            <a:r>
              <a:rPr lang="en-US" sz="4000" dirty="0">
                <a:latin typeface="Arial" charset="0"/>
                <a:cs typeface="Arial" charset="0"/>
              </a:rPr>
              <a:t>,</a:t>
            </a:r>
            <a:r>
              <a:rPr lang="en-US" sz="4000" dirty="0">
                <a:latin typeface="Calibri" charset="0"/>
              </a:rPr>
              <a:t> does an observer at </a:t>
            </a:r>
            <a:r>
              <a:rPr lang="en-US" sz="4000" i="1" dirty="0">
                <a:latin typeface="Times New Roman" charset="0"/>
                <a:cs typeface="Times New Roman" charset="0"/>
              </a:rPr>
              <a:t>s</a:t>
            </a:r>
            <a:r>
              <a:rPr lang="en-US" sz="4000" dirty="0">
                <a:latin typeface="Calibri" charset="0"/>
              </a:rPr>
              <a:t> first know the current </a:t>
            </a:r>
            <a:r>
              <a:rPr lang="en-US" sz="4000" dirty="0" smtClean="0">
                <a:latin typeface="Calibri" charset="0"/>
              </a:rPr>
              <a:t>was </a:t>
            </a:r>
            <a:r>
              <a:rPr lang="en-US" sz="4000" dirty="0">
                <a:latin typeface="Calibri" charset="0"/>
              </a:rPr>
              <a:t>turned on? </a:t>
            </a:r>
          </a:p>
        </p:txBody>
      </p:sp>
      <p:sp>
        <p:nvSpPr>
          <p:cNvPr id="11" name="TextBox 21"/>
          <p:cNvSpPr txBox="1">
            <a:spLocks noChangeArrowheads="1"/>
          </p:cNvSpPr>
          <p:nvPr/>
        </p:nvSpPr>
        <p:spPr bwMode="auto">
          <a:xfrm>
            <a:off x="4191000" y="1651000"/>
            <a:ext cx="4953000" cy="255454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dirty="0"/>
              <a:t> </a:t>
            </a:r>
            <a:r>
              <a:rPr lang="en-US" sz="3200" dirty="0" smtClean="0"/>
              <a:t>t=0</a:t>
            </a:r>
            <a:endParaRPr lang="en-US" sz="3200" dirty="0"/>
          </a:p>
          <a:p>
            <a:pPr eaLnBrk="1" hangingPunct="1">
              <a:buFontTx/>
              <a:buAutoNum type="alphaUcParenR"/>
            </a:pPr>
            <a:r>
              <a:rPr lang="en-US" sz="3200" dirty="0"/>
              <a:t> </a:t>
            </a:r>
            <a:r>
              <a:rPr lang="en-US" sz="3200" dirty="0" smtClean="0"/>
              <a:t>t=c s</a:t>
            </a:r>
          </a:p>
          <a:p>
            <a:pPr eaLnBrk="1" hangingPunct="1">
              <a:buFontTx/>
              <a:buAutoNum type="alphaUcParenR"/>
            </a:pPr>
            <a:r>
              <a:rPr lang="en-US" sz="3200" dirty="0"/>
              <a:t> </a:t>
            </a:r>
            <a:r>
              <a:rPr lang="en-US" sz="3200" dirty="0" smtClean="0"/>
              <a:t>t=s/c</a:t>
            </a:r>
            <a:endParaRPr lang="en-US" sz="3200" dirty="0">
              <a:cs typeface="Arial" charset="0"/>
            </a:endParaRPr>
          </a:p>
          <a:p>
            <a:pPr eaLnBrk="1" hangingPunct="1">
              <a:buFontTx/>
              <a:buAutoNum type="alphaUcParenR"/>
            </a:pPr>
            <a:r>
              <a:rPr lang="en-US" sz="3200" dirty="0">
                <a:cs typeface="Arial" charset="0"/>
              </a:rPr>
              <a:t> </a:t>
            </a:r>
            <a:r>
              <a:rPr lang="en-US" sz="3200" dirty="0" smtClean="0">
                <a:cs typeface="Arial" charset="0"/>
              </a:rPr>
              <a:t>Other!!</a:t>
            </a:r>
          </a:p>
          <a:p>
            <a:pPr eaLnBrk="1" hangingPunct="1">
              <a:buFontTx/>
              <a:buAutoNum type="alphaUcParenR"/>
            </a:pPr>
            <a:r>
              <a:rPr lang="en-US" sz="3200" dirty="0">
                <a:cs typeface="Arial" charset="0"/>
              </a:rPr>
              <a:t> </a:t>
            </a:r>
            <a:r>
              <a:rPr lang="en-US" sz="3200" dirty="0" smtClean="0">
                <a:cs typeface="Arial" charset="0"/>
              </a:rPr>
              <a:t>Not sure about this?</a:t>
            </a:r>
            <a:endParaRPr lang="en-US" sz="3200" dirty="0" smtClean="0"/>
          </a:p>
        </p:txBody>
      </p:sp>
      <p:cxnSp>
        <p:nvCxnSpPr>
          <p:cNvPr id="3" name="Straight Connector 2"/>
          <p:cNvCxnSpPr/>
          <p:nvPr/>
        </p:nvCxnSpPr>
        <p:spPr bwMode="auto">
          <a:xfrm flipH="1" flipV="1">
            <a:off x="2489200" y="1651000"/>
            <a:ext cx="25400" cy="2679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2514600" y="2755900"/>
            <a:ext cx="9779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 name="Oval 5"/>
          <p:cNvSpPr/>
          <p:nvPr/>
        </p:nvSpPr>
        <p:spPr bwMode="auto">
          <a:xfrm>
            <a:off x="3492500" y="2679700"/>
            <a:ext cx="114300" cy="1143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TextBox 6"/>
          <p:cNvSpPr txBox="1"/>
          <p:nvPr/>
        </p:nvSpPr>
        <p:spPr>
          <a:xfrm>
            <a:off x="2933700" y="2755900"/>
            <a:ext cx="300082" cy="369332"/>
          </a:xfrm>
          <a:prstGeom prst="rect">
            <a:avLst/>
          </a:prstGeom>
          <a:noFill/>
        </p:spPr>
        <p:txBody>
          <a:bodyPr wrap="none" rtlCol="0">
            <a:spAutoFit/>
          </a:bodyPr>
          <a:lstStyle/>
          <a:p>
            <a:r>
              <a:rPr lang="en-US" dirty="0" smtClean="0"/>
              <a:t>s</a:t>
            </a:r>
            <a:endParaRPr lang="en-US" dirty="0"/>
          </a:p>
        </p:txBody>
      </p:sp>
      <p:sp>
        <p:nvSpPr>
          <p:cNvPr id="12" name="TextBox 11"/>
          <p:cNvSpPr txBox="1"/>
          <p:nvPr/>
        </p:nvSpPr>
        <p:spPr>
          <a:xfrm>
            <a:off x="800100" y="1600200"/>
            <a:ext cx="1590600" cy="830997"/>
          </a:xfrm>
          <a:prstGeom prst="rect">
            <a:avLst/>
          </a:prstGeom>
          <a:noFill/>
        </p:spPr>
        <p:txBody>
          <a:bodyPr wrap="none" rtlCol="0">
            <a:spAutoFit/>
          </a:bodyPr>
          <a:lstStyle/>
          <a:p>
            <a:r>
              <a:rPr lang="en-US" sz="2400" dirty="0" smtClean="0"/>
              <a:t>I=0      t&lt;0</a:t>
            </a:r>
          </a:p>
          <a:p>
            <a:r>
              <a:rPr lang="en-US" sz="2400" dirty="0"/>
              <a:t> </a:t>
            </a:r>
            <a:r>
              <a:rPr lang="en-US" sz="2400" dirty="0" smtClean="0"/>
              <a:t> I</a:t>
            </a:r>
            <a:r>
              <a:rPr lang="en-US" sz="2400" baseline="-25000" dirty="0" smtClean="0"/>
              <a:t>0</a:t>
            </a:r>
            <a:r>
              <a:rPr lang="en-US" sz="2400" dirty="0" smtClean="0"/>
              <a:t> up  t&gt;0</a:t>
            </a:r>
            <a:endParaRPr lang="en-US" sz="2400" dirty="0"/>
          </a:p>
        </p:txBody>
      </p:sp>
      <p:sp>
        <p:nvSpPr>
          <p:cNvPr id="9"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251677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11"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81000" y="304800"/>
            <a:ext cx="8305800" cy="1600200"/>
          </a:xfrm>
          <a:noFill/>
        </p:spPr>
        <p:txBody>
          <a:bodyPr>
            <a:normAutofit fontScale="90000"/>
          </a:bodyPr>
          <a:lstStyle/>
          <a:p>
            <a:pPr algn="l"/>
            <a:r>
              <a:rPr lang="en-US" sz="4000" dirty="0">
                <a:latin typeface="Calibri" charset="0"/>
              </a:rPr>
              <a:t>At what time </a:t>
            </a:r>
            <a:r>
              <a:rPr lang="en-US" sz="4000" i="1" dirty="0">
                <a:latin typeface="Times New Roman" charset="0"/>
                <a:cs typeface="Times New Roman" charset="0"/>
              </a:rPr>
              <a:t>t</a:t>
            </a:r>
            <a:r>
              <a:rPr lang="en-US" sz="4000" dirty="0">
                <a:latin typeface="Arial" charset="0"/>
                <a:cs typeface="Arial" charset="0"/>
              </a:rPr>
              <a:t>,</a:t>
            </a:r>
            <a:r>
              <a:rPr lang="en-US" sz="4000" dirty="0">
                <a:latin typeface="Calibri" charset="0"/>
              </a:rPr>
              <a:t> after </a:t>
            </a:r>
            <a:r>
              <a:rPr lang="en-US" sz="4000" i="1" dirty="0">
                <a:latin typeface="Times New Roman" charset="0"/>
                <a:cs typeface="Times New Roman" charset="0"/>
              </a:rPr>
              <a:t>s/c,</a:t>
            </a:r>
            <a:r>
              <a:rPr lang="en-US" sz="4000" dirty="0">
                <a:latin typeface="Calibri" charset="0"/>
              </a:rPr>
              <a:t> does an observer at </a:t>
            </a:r>
            <a:r>
              <a:rPr lang="en-US" sz="4000" i="1" dirty="0">
                <a:latin typeface="Times New Roman" charset="0"/>
                <a:cs typeface="Times New Roman" charset="0"/>
              </a:rPr>
              <a:t>s</a:t>
            </a:r>
            <a:r>
              <a:rPr lang="en-US" sz="4000" dirty="0">
                <a:latin typeface="Calibri" charset="0"/>
              </a:rPr>
              <a:t> see current from the entire wire? </a:t>
            </a:r>
          </a:p>
        </p:txBody>
      </p:sp>
      <p:sp>
        <p:nvSpPr>
          <p:cNvPr id="11" name="TextBox 21"/>
          <p:cNvSpPr txBox="1">
            <a:spLocks noChangeArrowheads="1"/>
          </p:cNvSpPr>
          <p:nvPr/>
        </p:nvSpPr>
        <p:spPr bwMode="auto">
          <a:xfrm>
            <a:off x="3810000" y="1676400"/>
            <a:ext cx="4038600" cy="20621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a:t> </a:t>
            </a:r>
            <a:r>
              <a:rPr lang="en-US" sz="3200">
                <a:cs typeface="Arial" charset="0"/>
              </a:rPr>
              <a:t>Immediately</a:t>
            </a:r>
          </a:p>
          <a:p>
            <a:pPr eaLnBrk="1" hangingPunct="1">
              <a:buFontTx/>
              <a:buAutoNum type="alphaUcParenR"/>
            </a:pPr>
            <a:r>
              <a:rPr lang="en-US" sz="3200">
                <a:cs typeface="Arial" charset="0"/>
              </a:rPr>
              <a:t> Never</a:t>
            </a:r>
          </a:p>
          <a:p>
            <a:pPr eaLnBrk="1" hangingPunct="1">
              <a:buFontTx/>
              <a:buAutoNum type="alphaUcParenR"/>
            </a:pPr>
            <a:r>
              <a:rPr lang="en-US" sz="3200">
                <a:cs typeface="Arial" charset="0"/>
              </a:rPr>
              <a:t> Something else</a:t>
            </a:r>
          </a:p>
          <a:p>
            <a:pPr eaLnBrk="1" hangingPunct="1"/>
            <a:endParaRPr lang="en-US" sz="3200">
              <a:cs typeface="Arial" charset="0"/>
            </a:endParaRPr>
          </a:p>
        </p:txBody>
      </p:sp>
      <p:sp>
        <p:nvSpPr>
          <p:cNvPr id="4"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27020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1000" y="152400"/>
            <a:ext cx="8529320" cy="990600"/>
          </a:xfrm>
          <a:noFill/>
        </p:spPr>
        <p:txBody>
          <a:bodyPr>
            <a:normAutofit fontScale="90000"/>
          </a:bodyPr>
          <a:lstStyle/>
          <a:p>
            <a:pPr algn="l"/>
            <a:r>
              <a:rPr lang="en-US" sz="2400" dirty="0">
                <a:latin typeface="Calibri" charset="0"/>
              </a:rPr>
              <a:t>At </a:t>
            </a:r>
            <a:r>
              <a:rPr lang="en-US" sz="2400" dirty="0" smtClean="0">
                <a:latin typeface="Calibri" charset="0"/>
              </a:rPr>
              <a:t>time t = 0, a current I</a:t>
            </a:r>
            <a:r>
              <a:rPr lang="en-US" sz="2400" baseline="-25000" dirty="0" smtClean="0">
                <a:latin typeface="Calibri" charset="0"/>
              </a:rPr>
              <a:t>0 </a:t>
            </a:r>
            <a:r>
              <a:rPr lang="en-US" sz="2400" dirty="0" smtClean="0">
                <a:latin typeface="Calibri" charset="0"/>
              </a:rPr>
              <a:t> in an infinitely long </a:t>
            </a:r>
            <a:r>
              <a:rPr lang="en-US" sz="2400" u="sng" dirty="0" smtClean="0">
                <a:latin typeface="Calibri" charset="0"/>
              </a:rPr>
              <a:t>neutral</a:t>
            </a:r>
            <a:r>
              <a:rPr lang="en-US" sz="2400" dirty="0" smtClean="0">
                <a:latin typeface="Calibri" charset="0"/>
              </a:rPr>
              <a:t> wire is turned on.  When does observer </a:t>
            </a:r>
            <a:r>
              <a:rPr lang="en-US" sz="2400" dirty="0">
                <a:latin typeface="Calibri" charset="0"/>
              </a:rPr>
              <a:t>at </a:t>
            </a:r>
            <a:r>
              <a:rPr lang="en-US" sz="2400" i="1" dirty="0">
                <a:latin typeface="Times New Roman" charset="0"/>
                <a:cs typeface="Times New Roman" charset="0"/>
              </a:rPr>
              <a:t>s</a:t>
            </a:r>
            <a:r>
              <a:rPr lang="en-US" sz="2400" dirty="0">
                <a:latin typeface="Calibri" charset="0"/>
              </a:rPr>
              <a:t> first know the current </a:t>
            </a:r>
            <a:r>
              <a:rPr lang="en-US" sz="2400" dirty="0" smtClean="0">
                <a:latin typeface="Calibri" charset="0"/>
              </a:rPr>
              <a:t>was </a:t>
            </a:r>
            <a:r>
              <a:rPr lang="en-US" sz="2400" dirty="0">
                <a:latin typeface="Calibri" charset="0"/>
              </a:rPr>
              <a:t>turned on</a:t>
            </a:r>
            <a:r>
              <a:rPr lang="en-US" sz="2400" dirty="0" smtClean="0">
                <a:latin typeface="Calibri" charset="0"/>
              </a:rPr>
              <a:t>?</a:t>
            </a:r>
            <a:br>
              <a:rPr lang="en-US" sz="2400" dirty="0" smtClean="0">
                <a:latin typeface="Calibri" charset="0"/>
              </a:rPr>
            </a:br>
            <a:r>
              <a:rPr lang="en-US" sz="2400" dirty="0" smtClean="0">
                <a:latin typeface="Calibri" charset="0"/>
              </a:rPr>
              <a:t>(We are working in the Lorentz gauge.) </a:t>
            </a:r>
            <a:endParaRPr lang="en-US" sz="2400" dirty="0">
              <a:latin typeface="Calibri" charset="0"/>
            </a:endParaRPr>
          </a:p>
        </p:txBody>
      </p:sp>
      <p:cxnSp>
        <p:nvCxnSpPr>
          <p:cNvPr id="3" name="Straight Connector 2"/>
          <p:cNvCxnSpPr/>
          <p:nvPr/>
        </p:nvCxnSpPr>
        <p:spPr bwMode="auto">
          <a:xfrm flipH="1" flipV="1">
            <a:off x="2070100" y="1600200"/>
            <a:ext cx="25400" cy="26797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1117600" y="2936240"/>
            <a:ext cx="9779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 name="Oval 5"/>
          <p:cNvSpPr/>
          <p:nvPr/>
        </p:nvSpPr>
        <p:spPr bwMode="auto">
          <a:xfrm>
            <a:off x="1003300" y="2879090"/>
            <a:ext cx="114300" cy="1143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TextBox 6"/>
          <p:cNvSpPr txBox="1"/>
          <p:nvPr/>
        </p:nvSpPr>
        <p:spPr>
          <a:xfrm>
            <a:off x="1443951" y="2879090"/>
            <a:ext cx="304892" cy="461665"/>
          </a:xfrm>
          <a:prstGeom prst="rect">
            <a:avLst/>
          </a:prstGeom>
          <a:noFill/>
        </p:spPr>
        <p:txBody>
          <a:bodyPr wrap="none" rtlCol="0">
            <a:spAutoFit/>
          </a:bodyPr>
          <a:lstStyle/>
          <a:p>
            <a:r>
              <a:rPr lang="en-US" sz="2400" dirty="0" smtClean="0"/>
              <a:t>s</a:t>
            </a:r>
            <a:endParaRPr lang="en-US" sz="2400" dirty="0"/>
          </a:p>
        </p:txBody>
      </p:sp>
      <p:sp>
        <p:nvSpPr>
          <p:cNvPr id="12" name="TextBox 11"/>
          <p:cNvSpPr txBox="1"/>
          <p:nvPr/>
        </p:nvSpPr>
        <p:spPr>
          <a:xfrm>
            <a:off x="381000" y="1549400"/>
            <a:ext cx="1215397" cy="830997"/>
          </a:xfrm>
          <a:prstGeom prst="rect">
            <a:avLst/>
          </a:prstGeom>
          <a:noFill/>
        </p:spPr>
        <p:txBody>
          <a:bodyPr wrap="none" rtlCol="0">
            <a:spAutoFit/>
          </a:bodyPr>
          <a:lstStyle/>
          <a:p>
            <a:r>
              <a:rPr lang="en-US" sz="2400" dirty="0" smtClean="0"/>
              <a:t>I=0   t&lt;0</a:t>
            </a:r>
          </a:p>
          <a:p>
            <a:r>
              <a:rPr lang="en-US" sz="2400" dirty="0" smtClean="0"/>
              <a:t>I =I</a:t>
            </a:r>
            <a:r>
              <a:rPr lang="en-US" sz="2400" baseline="-25000" dirty="0" smtClean="0"/>
              <a:t>0</a:t>
            </a:r>
            <a:r>
              <a:rPr lang="en-US" sz="2400" dirty="0" smtClean="0"/>
              <a:t>  t&gt;0</a:t>
            </a:r>
            <a:endParaRPr lang="en-US" sz="2400" dirty="0"/>
          </a:p>
        </p:txBody>
      </p:sp>
      <p:cxnSp>
        <p:nvCxnSpPr>
          <p:cNvPr id="10" name="Straight Arrow Connector 9"/>
          <p:cNvCxnSpPr/>
          <p:nvPr/>
        </p:nvCxnSpPr>
        <p:spPr>
          <a:xfrm rot="16200000" flipV="1">
            <a:off x="1670217" y="2568106"/>
            <a:ext cx="840406" cy="10161"/>
          </a:xfrm>
          <a:prstGeom prst="straightConnector1">
            <a:avLst/>
          </a:prstGeom>
          <a:ln w="127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Rectangle 2"/>
          <p:cNvSpPr txBox="1">
            <a:spLocks noChangeArrowheads="1"/>
          </p:cNvSpPr>
          <p:nvPr/>
        </p:nvSpPr>
        <p:spPr>
          <a:xfrm>
            <a:off x="3097290" y="1423494"/>
            <a:ext cx="5044241" cy="2212071"/>
          </a:xfrm>
          <a:prstGeom prst="rect">
            <a:avLst/>
          </a:prstGeom>
          <a:noFill/>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libri" charset="0"/>
                <a:ea typeface="+mj-ea"/>
                <a:cs typeface="+mj-cs"/>
              </a:rPr>
              <a:t>Is there a non-zero potential</a:t>
            </a:r>
            <a:r>
              <a:rPr kumimoji="0" lang="en-US" sz="2400" b="0" i="0" u="none" strike="noStrike" kern="1200" cap="none" spc="0" normalizeH="0" noProof="0" dirty="0" smtClean="0">
                <a:ln>
                  <a:noFill/>
                </a:ln>
                <a:solidFill>
                  <a:schemeClr val="tx1"/>
                </a:solidFill>
                <a:effectLst/>
                <a:uLnTx/>
                <a:uFillTx/>
                <a:latin typeface="Calibri" charset="0"/>
                <a:ea typeface="+mj-ea"/>
                <a:cs typeface="+mj-cs"/>
              </a:rPr>
              <a:t> V in the space around the wire at anytime after t = 0?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noProof="0" dirty="0" smtClean="0">
              <a:ln>
                <a:noFill/>
              </a:ln>
              <a:solidFill>
                <a:schemeClr val="tx1"/>
              </a:solidFill>
              <a:effectLst/>
              <a:uLnTx/>
              <a:uFillTx/>
              <a:latin typeface="Calibri" charset="0"/>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noProof="0" dirty="0" smtClean="0">
                <a:ln>
                  <a:noFill/>
                </a:ln>
                <a:solidFill>
                  <a:schemeClr val="tx1"/>
                </a:solidFill>
                <a:effectLst/>
                <a:uLnTx/>
                <a:uFillTx/>
                <a:latin typeface="Calibri" charset="0"/>
                <a:ea typeface="+mj-ea"/>
                <a:cs typeface="+mj-cs"/>
              </a:rPr>
              <a:t> A) Yes	B) No</a:t>
            </a:r>
            <a:endParaRPr kumimoji="0" lang="en-US" sz="2400" b="0" i="0" u="none" strike="noStrike" kern="1200" cap="none" spc="0" normalizeH="0" baseline="0" noProof="0" dirty="0">
              <a:ln>
                <a:noFill/>
              </a:ln>
              <a:solidFill>
                <a:schemeClr val="tx1"/>
              </a:solidFill>
              <a:effectLst/>
              <a:uLnTx/>
              <a:uFillTx/>
              <a:latin typeface="Calibri" charset="0"/>
              <a:ea typeface="+mj-ea"/>
              <a:cs typeface="+mj-cs"/>
            </a:endParaRPr>
          </a:p>
        </p:txBody>
      </p:sp>
      <p:sp>
        <p:nvSpPr>
          <p:cNvPr id="15" name="Rectangle 2"/>
          <p:cNvSpPr txBox="1">
            <a:spLocks noChangeArrowheads="1"/>
          </p:cNvSpPr>
          <p:nvPr/>
        </p:nvSpPr>
        <p:spPr>
          <a:xfrm>
            <a:off x="3077151" y="3789224"/>
            <a:ext cx="4907812" cy="2113280"/>
          </a:xfrm>
          <a:prstGeom prst="rect">
            <a:avLst/>
          </a:prstGeom>
          <a:noFill/>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libri" charset="0"/>
                <a:ea typeface="+mj-ea"/>
                <a:cs typeface="+mj-cs"/>
              </a:rPr>
              <a:t>Is there a non-zero electric</a:t>
            </a:r>
            <a:r>
              <a:rPr kumimoji="0" lang="en-US" sz="2400" b="0" i="0" u="none" strike="noStrike" kern="1200" cap="none" spc="0" normalizeH="0" noProof="0" dirty="0" smtClean="0">
                <a:ln>
                  <a:noFill/>
                </a:ln>
                <a:solidFill>
                  <a:schemeClr val="tx1"/>
                </a:solidFill>
                <a:effectLst/>
                <a:uLnTx/>
                <a:uFillTx/>
                <a:latin typeface="Calibri" charset="0"/>
                <a:ea typeface="+mj-ea"/>
                <a:cs typeface="+mj-cs"/>
              </a:rPr>
              <a:t> field </a:t>
            </a:r>
            <a:r>
              <a:rPr kumimoji="0" lang="en-US" sz="2400" b="1" i="0" u="none" strike="noStrike" kern="1200" cap="none" spc="0" normalizeH="0" noProof="0" dirty="0" smtClean="0">
                <a:ln>
                  <a:noFill/>
                </a:ln>
                <a:solidFill>
                  <a:schemeClr val="tx1"/>
                </a:solidFill>
                <a:effectLst/>
                <a:uLnTx/>
                <a:uFillTx/>
                <a:latin typeface="Calibri" charset="0"/>
                <a:ea typeface="+mj-ea"/>
                <a:cs typeface="+mj-cs"/>
              </a:rPr>
              <a:t>E</a:t>
            </a:r>
            <a:r>
              <a:rPr kumimoji="0" lang="en-US" sz="2400" b="0" i="0" u="none" strike="noStrike" kern="1200" cap="none" spc="0" normalizeH="0" noProof="0" dirty="0" smtClean="0">
                <a:ln>
                  <a:noFill/>
                </a:ln>
                <a:solidFill>
                  <a:schemeClr val="tx1"/>
                </a:solidFill>
                <a:effectLst/>
                <a:uLnTx/>
                <a:uFillTx/>
                <a:latin typeface="Calibri" charset="0"/>
                <a:ea typeface="+mj-ea"/>
                <a:cs typeface="+mj-cs"/>
              </a:rPr>
              <a:t> in the space around the wire at anytime after t=0?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noProof="0" dirty="0" smtClean="0">
              <a:ln>
                <a:noFill/>
              </a:ln>
              <a:solidFill>
                <a:schemeClr val="tx1"/>
              </a:solidFill>
              <a:effectLst/>
              <a:uLnTx/>
              <a:uFillTx/>
              <a:latin typeface="Calibri" charset="0"/>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noProof="0" dirty="0" smtClean="0">
                <a:ln>
                  <a:noFill/>
                </a:ln>
                <a:solidFill>
                  <a:schemeClr val="tx1"/>
                </a:solidFill>
                <a:effectLst/>
                <a:uLnTx/>
                <a:uFillTx/>
                <a:latin typeface="Calibri" charset="0"/>
                <a:ea typeface="+mj-ea"/>
                <a:cs typeface="+mj-cs"/>
              </a:rPr>
              <a:t>A) Yes	B) No</a:t>
            </a:r>
            <a:endParaRPr kumimoji="0" lang="en-US" sz="2400" b="0" i="0" u="none" strike="noStrike" kern="1200" cap="none" spc="0" normalizeH="0" baseline="0" noProof="0" dirty="0">
              <a:ln>
                <a:noFill/>
              </a:ln>
              <a:solidFill>
                <a:schemeClr val="tx1"/>
              </a:solidFill>
              <a:effectLst/>
              <a:uLnTx/>
              <a:uFillTx/>
              <a:latin typeface="Calibri" charset="0"/>
              <a:ea typeface="+mj-ea"/>
              <a:cs typeface="+mj-cs"/>
            </a:endParaRPr>
          </a:p>
        </p:txBody>
      </p:sp>
      <p:sp>
        <p:nvSpPr>
          <p:cNvPr id="11"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72366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1500654"/>
              </p:ext>
            </p:extLst>
          </p:nvPr>
        </p:nvGraphicFramePr>
        <p:xfrm>
          <a:off x="2349500" y="69850"/>
          <a:ext cx="2660394" cy="1144588"/>
        </p:xfrm>
        <a:graphic>
          <a:graphicData uri="http://schemas.openxmlformats.org/presentationml/2006/ole">
            <p:oleObj spid="_x0000_s11308" name="Equation" r:id="rId4" imgW="1092200" imgH="469900" progId="Equation.3">
              <p:embed/>
            </p:oleObj>
          </a:graphicData>
        </a:graphic>
      </p:graphicFrame>
      <p:sp>
        <p:nvSpPr>
          <p:cNvPr id="5" name="TextBox 4"/>
          <p:cNvSpPr txBox="1"/>
          <p:nvPr/>
        </p:nvSpPr>
        <p:spPr>
          <a:xfrm>
            <a:off x="496888" y="2782332"/>
            <a:ext cx="2742645" cy="553998"/>
          </a:xfrm>
          <a:prstGeom prst="rect">
            <a:avLst/>
          </a:prstGeom>
          <a:noFill/>
        </p:spPr>
        <p:txBody>
          <a:bodyPr wrap="none" rtlCol="0">
            <a:spAutoFit/>
          </a:bodyPr>
          <a:lstStyle/>
          <a:p>
            <a:r>
              <a:rPr lang="en-US" sz="3000" dirty="0" smtClean="0"/>
              <a:t>What is I(</a:t>
            </a:r>
            <a:r>
              <a:rPr lang="en-US" sz="3000" dirty="0" err="1" smtClean="0"/>
              <a:t>z,t</a:t>
            </a:r>
            <a:r>
              <a:rPr lang="en-US" sz="3000" baseline="-25000" dirty="0" err="1" smtClean="0"/>
              <a:t>R</a:t>
            </a:r>
            <a:r>
              <a:rPr lang="en-US" sz="3000" dirty="0" smtClean="0"/>
              <a:t>)? </a:t>
            </a:r>
            <a:endParaRPr lang="en-US" sz="3000" dirty="0"/>
          </a:p>
        </p:txBody>
      </p:sp>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6244944"/>
              </p:ext>
            </p:extLst>
          </p:nvPr>
        </p:nvGraphicFramePr>
        <p:xfrm>
          <a:off x="533399" y="1303338"/>
          <a:ext cx="4217773" cy="1262062"/>
        </p:xfrm>
        <a:graphic>
          <a:graphicData uri="http://schemas.openxmlformats.org/presentationml/2006/ole">
            <p:oleObj spid="_x0000_s11309" name="Equation" r:id="rId5" imgW="1612900" imgH="469900" progId="Equation.3">
              <p:embed/>
            </p:oleObj>
          </a:graphicData>
        </a:graphic>
      </p:graphicFrame>
      <p:graphicFrame>
        <p:nvGraphicFramePr>
          <p:cNvPr id="8"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8835814"/>
              </p:ext>
            </p:extLst>
          </p:nvPr>
        </p:nvGraphicFramePr>
        <p:xfrm>
          <a:off x="5897371" y="1427302"/>
          <a:ext cx="2375091" cy="1138098"/>
        </p:xfrm>
        <a:graphic>
          <a:graphicData uri="http://schemas.openxmlformats.org/presentationml/2006/ole">
            <p:oleObj spid="_x0000_s11310" name="Equation" r:id="rId6" imgW="1041400" imgH="457200" progId="Equation.3">
              <p:embed/>
            </p:oleObj>
          </a:graphicData>
        </a:graphic>
      </p:graphicFrame>
      <p:sp>
        <p:nvSpPr>
          <p:cNvPr id="7"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7973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90248391"/>
              </p:ext>
            </p:extLst>
          </p:nvPr>
        </p:nvGraphicFramePr>
        <p:xfrm>
          <a:off x="2349500" y="158750"/>
          <a:ext cx="2483280" cy="1068388"/>
        </p:xfrm>
        <a:graphic>
          <a:graphicData uri="http://schemas.openxmlformats.org/presentationml/2006/ole">
            <p:oleObj spid="_x0000_s12332" name="Equation" r:id="rId4" imgW="1092200" imgH="469900" progId="Equation.3">
              <p:embed/>
            </p:oleObj>
          </a:graphicData>
        </a:graphic>
      </p:graphicFrame>
      <p:sp>
        <p:nvSpPr>
          <p:cNvPr id="5" name="TextBox 4"/>
          <p:cNvSpPr txBox="1"/>
          <p:nvPr/>
        </p:nvSpPr>
        <p:spPr>
          <a:xfrm>
            <a:off x="393700" y="2631132"/>
            <a:ext cx="5659272" cy="461665"/>
          </a:xfrm>
          <a:prstGeom prst="rect">
            <a:avLst/>
          </a:prstGeom>
          <a:noFill/>
        </p:spPr>
        <p:txBody>
          <a:bodyPr wrap="none" rtlCol="0">
            <a:spAutoFit/>
          </a:bodyPr>
          <a:lstStyle/>
          <a:p>
            <a:r>
              <a:rPr lang="en-US" sz="2400" dirty="0" smtClean="0"/>
              <a:t>What should the limits of integration be?</a:t>
            </a:r>
          </a:p>
        </p:txBody>
      </p:sp>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3613678"/>
              </p:ext>
            </p:extLst>
          </p:nvPr>
        </p:nvGraphicFramePr>
        <p:xfrm>
          <a:off x="509588" y="1227138"/>
          <a:ext cx="4764852" cy="1403994"/>
        </p:xfrm>
        <a:graphic>
          <a:graphicData uri="http://schemas.openxmlformats.org/presentationml/2006/ole">
            <p:oleObj spid="_x0000_s12333" name="Equation" r:id="rId5" imgW="1638300" imgH="469900" progId="Equation.3">
              <p:embed/>
            </p:oleObj>
          </a:graphicData>
        </a:graphic>
      </p:graphicFrame>
      <p:graphicFrame>
        <p:nvGraphicFramePr>
          <p:cNvPr id="7"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5200648"/>
              </p:ext>
            </p:extLst>
          </p:nvPr>
        </p:nvGraphicFramePr>
        <p:xfrm>
          <a:off x="509588" y="3392488"/>
          <a:ext cx="4876800" cy="2963862"/>
        </p:xfrm>
        <a:graphic>
          <a:graphicData uri="http://schemas.openxmlformats.org/presentationml/2006/ole">
            <p:oleObj spid="_x0000_s12334" name="Equation" r:id="rId6" imgW="2006600" imgH="1219200" progId="Equation.3">
              <p:embed/>
            </p:oleObj>
          </a:graphicData>
        </a:graphic>
      </p:graphicFrame>
      <p:sp>
        <p:nvSpPr>
          <p:cNvPr id="8"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30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650240"/>
            <a:ext cx="5842000" cy="741362"/>
          </a:xfrm>
        </p:spPr>
        <p:txBody>
          <a:bodyPr>
            <a:normAutofit/>
          </a:bodyPr>
          <a:lstStyle/>
          <a:p>
            <a:pPr algn="l"/>
            <a:r>
              <a:rPr lang="en-US" sz="2400" dirty="0" smtClean="0"/>
              <a:t>What is the direction of </a:t>
            </a:r>
            <a:r>
              <a:rPr lang="en-US" sz="2400" b="1" dirty="0" smtClean="0"/>
              <a:t>A </a:t>
            </a:r>
            <a:r>
              <a:rPr lang="en-US" sz="2400" dirty="0" smtClean="0"/>
              <a:t>near the wire?</a:t>
            </a:r>
            <a:endParaRPr lang="en-US" sz="2400" dirty="0"/>
          </a:p>
        </p:txBody>
      </p:sp>
      <p:sp>
        <p:nvSpPr>
          <p:cNvPr id="3" name="Content Placeholder 2"/>
          <p:cNvSpPr>
            <a:spLocks noGrp="1"/>
          </p:cNvSpPr>
          <p:nvPr>
            <p:ph idx="1"/>
          </p:nvPr>
        </p:nvSpPr>
        <p:spPr>
          <a:xfrm>
            <a:off x="843280" y="1391602"/>
            <a:ext cx="6421120" cy="1010919"/>
          </a:xfrm>
        </p:spPr>
        <p:txBody>
          <a:bodyPr>
            <a:normAutofit/>
          </a:bodyPr>
          <a:lstStyle/>
          <a:p>
            <a:pPr marL="514350" indent="-514350">
              <a:buAutoNum type="alphaUcParenR"/>
            </a:pPr>
            <a:r>
              <a:rPr lang="en-US" sz="2400" dirty="0" smtClean="0"/>
              <a:t>+y		B) –y		C) +y on left , -y on right</a:t>
            </a:r>
          </a:p>
          <a:p>
            <a:pPr marL="514350" indent="-514350">
              <a:buNone/>
            </a:pPr>
            <a:r>
              <a:rPr lang="en-US" sz="2400" dirty="0" smtClean="0"/>
              <a:t>D) Toward wire		E) away from wire</a:t>
            </a:r>
            <a:endParaRPr lang="en-US" sz="2400" dirty="0"/>
          </a:p>
        </p:txBody>
      </p:sp>
      <p:cxnSp>
        <p:nvCxnSpPr>
          <p:cNvPr id="4" name="Straight Connector 3"/>
          <p:cNvCxnSpPr/>
          <p:nvPr/>
        </p:nvCxnSpPr>
        <p:spPr bwMode="auto">
          <a:xfrm rot="16200000" flipV="1">
            <a:off x="1490693" y="3789828"/>
            <a:ext cx="2028587" cy="1922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 name="Straight Arrow Connector 5"/>
          <p:cNvCxnSpPr/>
          <p:nvPr/>
        </p:nvCxnSpPr>
        <p:spPr>
          <a:xfrm rot="5400000" flipH="1" flipV="1">
            <a:off x="1148477" y="4002246"/>
            <a:ext cx="67135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flipH="1" flipV="1">
            <a:off x="638889" y="4002246"/>
            <a:ext cx="40719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flipV="1">
            <a:off x="1604089" y="3951843"/>
            <a:ext cx="93551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H="1" flipV="1">
            <a:off x="3178889" y="3992086"/>
            <a:ext cx="67135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3901837" y="4012406"/>
            <a:ext cx="40719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2418477" y="3951843"/>
            <a:ext cx="93551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H="1" flipV="1">
            <a:off x="2160970" y="3859133"/>
            <a:ext cx="713740" cy="1588"/>
          </a:xfrm>
          <a:prstGeom prst="straightConnector1">
            <a:avLst/>
          </a:prstGeom>
          <a:ln w="127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61924" y="3287871"/>
            <a:ext cx="324128" cy="369332"/>
          </a:xfrm>
          <a:prstGeom prst="rect">
            <a:avLst/>
          </a:prstGeom>
          <a:noFill/>
        </p:spPr>
        <p:txBody>
          <a:bodyPr wrap="none" rtlCol="0">
            <a:spAutoFit/>
          </a:bodyPr>
          <a:lstStyle/>
          <a:p>
            <a:r>
              <a:rPr lang="en-US" b="1" dirty="0" smtClean="0"/>
              <a:t>A</a:t>
            </a:r>
            <a:endParaRPr lang="en-US" b="1" dirty="0"/>
          </a:p>
        </p:txBody>
      </p:sp>
      <p:sp>
        <p:nvSpPr>
          <p:cNvPr id="20" name="TextBox 19"/>
          <p:cNvSpPr txBox="1"/>
          <p:nvPr/>
        </p:nvSpPr>
        <p:spPr>
          <a:xfrm>
            <a:off x="3513772" y="3318391"/>
            <a:ext cx="324128" cy="369332"/>
          </a:xfrm>
          <a:prstGeom prst="rect">
            <a:avLst/>
          </a:prstGeom>
          <a:noFill/>
        </p:spPr>
        <p:txBody>
          <a:bodyPr wrap="none" rtlCol="0">
            <a:spAutoFit/>
          </a:bodyPr>
          <a:lstStyle/>
          <a:p>
            <a:r>
              <a:rPr lang="en-US" b="1" dirty="0" smtClean="0"/>
              <a:t>A</a:t>
            </a:r>
            <a:endParaRPr lang="en-US" b="1" dirty="0"/>
          </a:p>
        </p:txBody>
      </p:sp>
      <p:grpSp>
        <p:nvGrpSpPr>
          <p:cNvPr id="25" name="Group 24"/>
          <p:cNvGrpSpPr/>
          <p:nvPr/>
        </p:nvGrpSpPr>
        <p:grpSpPr>
          <a:xfrm>
            <a:off x="1647012" y="2819797"/>
            <a:ext cx="5993308" cy="1682409"/>
            <a:chOff x="1647012" y="2819797"/>
            <a:chExt cx="5993308" cy="1682409"/>
          </a:xfrm>
        </p:grpSpPr>
        <p:sp>
          <p:nvSpPr>
            <p:cNvPr id="21" name="Title 1"/>
            <p:cNvSpPr txBox="1">
              <a:spLocks/>
            </p:cNvSpPr>
            <p:nvPr/>
          </p:nvSpPr>
          <p:spPr>
            <a:xfrm>
              <a:off x="4582160" y="2819797"/>
              <a:ext cx="3058160" cy="1341121"/>
            </a:xfrm>
            <a:prstGeom prst="rect">
              <a:avLst/>
            </a:prstGeo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What is the direction of </a:t>
              </a:r>
              <a:r>
                <a:rPr kumimoji="0" lang="en-US" sz="2400" b="1" i="0" u="none" strike="noStrike" kern="1200" cap="none" spc="0" normalizeH="0" baseline="0" noProof="0" dirty="0" smtClean="0">
                  <a:ln>
                    <a:noFill/>
                  </a:ln>
                  <a:solidFill>
                    <a:schemeClr val="tx1"/>
                  </a:solidFill>
                  <a:effectLst/>
                  <a:uLnTx/>
                  <a:uFillTx/>
                  <a:latin typeface="+mj-lt"/>
                  <a:ea typeface="+mj-ea"/>
                  <a:cs typeface="+mj-cs"/>
                </a:rPr>
                <a:t>B</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point x?</a:t>
              </a:r>
            </a:p>
            <a:p>
              <a:pPr marL="457200" marR="0" lvl="0" indent="-457200" algn="l" defTabSz="457200" rtl="0" eaLnBrk="1" fontAlgn="auto" latinLnBrk="0" hangingPunct="1">
                <a:lnSpc>
                  <a:spcPct val="100000"/>
                </a:lnSpc>
                <a:spcBef>
                  <a:spcPct val="0"/>
                </a:spcBef>
                <a:spcAft>
                  <a:spcPts val="0"/>
                </a:spcAft>
                <a:buClrTx/>
                <a:buSzTx/>
                <a:tabLst/>
                <a:defRPr/>
              </a:pPr>
              <a:r>
                <a:rPr lang="en-US" sz="2400" dirty="0" smtClean="0">
                  <a:latin typeface="+mj-lt"/>
                  <a:ea typeface="+mj-ea"/>
                  <a:cs typeface="+mj-cs"/>
                </a:rPr>
                <a:t>A) up 	B) down   C) in</a:t>
              </a:r>
            </a:p>
            <a:p>
              <a:pPr marL="457200" marR="0" lvl="0" indent="-457200" algn="l" defTabSz="457200" rtl="0" eaLnBrk="1" fontAlgn="auto" latinLnBrk="0" hangingPunct="1">
                <a:lnSpc>
                  <a:spcPct val="100000"/>
                </a:lnSpc>
                <a:spcBef>
                  <a:spcPct val="0"/>
                </a:spcBef>
                <a:spcAft>
                  <a:spcPts val="0"/>
                </a:spcAft>
                <a:buClrTx/>
                <a:buSzTx/>
                <a:tabLst/>
                <a:defRPr/>
              </a:pPr>
              <a:r>
                <a:rPr lang="en-US" sz="2400" dirty="0" smtClean="0">
                  <a:latin typeface="+mj-lt"/>
                  <a:ea typeface="+mj-ea"/>
                  <a:cs typeface="+mj-cs"/>
                </a:rPr>
                <a:t>D) out	E) other</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Oval 22"/>
            <p:cNvSpPr/>
            <p:nvPr/>
          </p:nvSpPr>
          <p:spPr>
            <a:xfrm>
              <a:off x="1647012" y="4160918"/>
              <a:ext cx="172719" cy="17779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769571" y="4132874"/>
              <a:ext cx="290464" cy="369332"/>
            </a:xfrm>
            <a:prstGeom prst="rect">
              <a:avLst/>
            </a:prstGeom>
            <a:noFill/>
          </p:spPr>
          <p:txBody>
            <a:bodyPr wrap="none" rtlCol="0">
              <a:spAutoFit/>
            </a:bodyPr>
            <a:lstStyle/>
            <a:p>
              <a:r>
                <a:rPr lang="en-US" b="1" dirty="0" smtClean="0"/>
                <a:t>x</a:t>
              </a:r>
              <a:endParaRPr lang="en-US" b="1" dirty="0"/>
            </a:p>
          </p:txBody>
        </p:sp>
      </p:grpSp>
      <p:sp>
        <p:nvSpPr>
          <p:cNvPr id="27" name="Title 1"/>
          <p:cNvSpPr txBox="1">
            <a:spLocks/>
          </p:cNvSpPr>
          <p:nvPr/>
        </p:nvSpPr>
        <p:spPr>
          <a:xfrm>
            <a:off x="843280" y="5039360"/>
            <a:ext cx="6002476" cy="134112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What is the direction of </a:t>
            </a:r>
            <a:r>
              <a:rPr lang="en-US" sz="2400" b="1" dirty="0" smtClean="0">
                <a:latin typeface="+mj-lt"/>
                <a:ea typeface="+mj-ea"/>
                <a:cs typeface="+mj-cs"/>
              </a:rPr>
              <a:t>E</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point x?</a:t>
            </a:r>
          </a:p>
          <a:p>
            <a:pPr marL="457200" marR="0" lvl="0" indent="-457200" algn="l" defTabSz="457200" rtl="0" eaLnBrk="1" fontAlgn="auto" latinLnBrk="0" hangingPunct="1">
              <a:lnSpc>
                <a:spcPct val="100000"/>
              </a:lnSpc>
              <a:spcBef>
                <a:spcPct val="0"/>
              </a:spcBef>
              <a:spcAft>
                <a:spcPts val="0"/>
              </a:spcAft>
              <a:buClrTx/>
              <a:buSzTx/>
              <a:tabLst/>
              <a:defRPr/>
            </a:pPr>
            <a:r>
              <a:rPr lang="en-US" sz="2400" dirty="0" smtClean="0">
                <a:latin typeface="+mj-lt"/>
                <a:ea typeface="+mj-ea"/>
                <a:cs typeface="+mj-cs"/>
              </a:rPr>
              <a:t>A) up 	B) down   C) in	    D) out	E) other</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4" name="Group 33"/>
          <p:cNvGrpSpPr/>
          <p:nvPr/>
        </p:nvGrpSpPr>
        <p:grpSpPr>
          <a:xfrm>
            <a:off x="1586052" y="4505263"/>
            <a:ext cx="473983" cy="369332"/>
            <a:chOff x="1586052" y="4505263"/>
            <a:chExt cx="473983" cy="369332"/>
          </a:xfrm>
        </p:grpSpPr>
        <p:sp>
          <p:nvSpPr>
            <p:cNvPr id="28" name="TextBox 27"/>
            <p:cNvSpPr txBox="1"/>
            <p:nvPr/>
          </p:nvSpPr>
          <p:spPr>
            <a:xfrm>
              <a:off x="1786463" y="4505263"/>
              <a:ext cx="273572" cy="369332"/>
            </a:xfrm>
            <a:prstGeom prst="rect">
              <a:avLst/>
            </a:prstGeom>
            <a:noFill/>
          </p:spPr>
          <p:txBody>
            <a:bodyPr wrap="square" rtlCol="0">
              <a:spAutoFit/>
            </a:bodyPr>
            <a:lstStyle/>
            <a:p>
              <a:r>
                <a:rPr lang="en-US" b="1" dirty="0" smtClean="0"/>
                <a:t>B</a:t>
              </a:r>
              <a:endParaRPr lang="en-US" b="1" dirty="0"/>
            </a:p>
          </p:txBody>
        </p:sp>
        <p:grpSp>
          <p:nvGrpSpPr>
            <p:cNvPr id="33" name="Group 32"/>
            <p:cNvGrpSpPr/>
            <p:nvPr/>
          </p:nvGrpSpPr>
          <p:grpSpPr>
            <a:xfrm>
              <a:off x="1586052" y="4588112"/>
              <a:ext cx="225624" cy="225624"/>
              <a:chOff x="1647012" y="4813736"/>
              <a:chExt cx="225624" cy="225624"/>
            </a:xfrm>
          </p:grpSpPr>
          <p:sp>
            <p:nvSpPr>
              <p:cNvPr id="31" name="Oval 30"/>
              <p:cNvSpPr/>
              <p:nvPr/>
            </p:nvSpPr>
            <p:spPr>
              <a:xfrm>
                <a:off x="1647012" y="4813736"/>
                <a:ext cx="225624" cy="225624"/>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722293" y="4900034"/>
                <a:ext cx="73224" cy="73224"/>
              </a:xfrm>
              <a:prstGeom prst="ellipse">
                <a:avLst/>
              </a:prstGeom>
              <a:solidFill>
                <a:schemeClr val="tx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750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7" grpId="0"/>
      <p:bldP spid="27" grpId="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304800" y="152400"/>
            <a:ext cx="8534400" cy="2209800"/>
          </a:xfrm>
        </p:spPr>
        <p:txBody>
          <a:bodyPr>
            <a:normAutofit/>
          </a:bodyPr>
          <a:lstStyle/>
          <a:p>
            <a:pPr algn="l" eaLnBrk="1" hangingPunct="1"/>
            <a:r>
              <a:rPr lang="en-US" sz="2800" dirty="0">
                <a:latin typeface="Arial" charset="0"/>
                <a:ea typeface="Times New Roman" charset="0"/>
                <a:cs typeface="Times New Roman" charset="0"/>
              </a:rPr>
              <a:t>A </a:t>
            </a:r>
            <a:r>
              <a:rPr lang="en-US" sz="2800" dirty="0" smtClean="0">
                <a:latin typeface="Arial" charset="0"/>
                <a:ea typeface="Times New Roman" charset="0"/>
                <a:cs typeface="Times New Roman" charset="0"/>
              </a:rPr>
              <a:t>neutral, </a:t>
            </a:r>
            <a:r>
              <a:rPr lang="en-US" sz="2800" dirty="0">
                <a:latin typeface="Arial" charset="0"/>
                <a:ea typeface="Times New Roman" charset="0"/>
                <a:cs typeface="Times New Roman" charset="0"/>
              </a:rPr>
              <a:t>infinite </a:t>
            </a:r>
            <a:r>
              <a:rPr lang="en-US" sz="2800" dirty="0" smtClean="0">
                <a:latin typeface="Arial" charset="0"/>
                <a:ea typeface="Times New Roman" charset="0"/>
                <a:cs typeface="Times New Roman" charset="0"/>
              </a:rPr>
              <a:t>current </a:t>
            </a:r>
            <a:r>
              <a:rPr lang="en-US" sz="2800" dirty="0">
                <a:latin typeface="Arial" charset="0"/>
                <a:ea typeface="Times New Roman" charset="0"/>
                <a:cs typeface="Times New Roman" charset="0"/>
              </a:rPr>
              <a:t>sheet, </a:t>
            </a:r>
            <a:r>
              <a:rPr lang="en-US" sz="2800" b="1" dirty="0">
                <a:latin typeface="Arial" charset="0"/>
                <a:ea typeface="Times New Roman" charset="0"/>
                <a:cs typeface="Times New Roman" charset="0"/>
              </a:rPr>
              <a:t>K</a:t>
            </a:r>
            <a:r>
              <a:rPr lang="en-US" sz="2800" dirty="0">
                <a:latin typeface="Arial" charset="0"/>
                <a:ea typeface="Times New Roman" charset="0"/>
                <a:cs typeface="Times New Roman" charset="0"/>
              </a:rPr>
              <a:t>, flows in the </a:t>
            </a:r>
            <a:r>
              <a:rPr lang="en-US" sz="2800" i="1" dirty="0">
                <a:latin typeface="Arial" charset="0"/>
                <a:ea typeface="Times New Roman" charset="0"/>
                <a:cs typeface="Times New Roman" charset="0"/>
              </a:rPr>
              <a:t>x-y</a:t>
            </a:r>
            <a:r>
              <a:rPr lang="en-US" sz="2800" dirty="0">
                <a:latin typeface="Arial" charset="0"/>
                <a:ea typeface="Times New Roman" charset="0"/>
                <a:cs typeface="Times New Roman" charset="0"/>
              </a:rPr>
              <a:t> plane, in the </a:t>
            </a:r>
            <a:r>
              <a:rPr lang="en-US" sz="2800" dirty="0" smtClean="0">
                <a:latin typeface="Arial" charset="0"/>
                <a:ea typeface="Times New Roman" charset="0"/>
                <a:cs typeface="Times New Roman" charset="0"/>
              </a:rPr>
              <a:t>+</a:t>
            </a:r>
            <a:r>
              <a:rPr lang="en-US" sz="2800" i="1" dirty="0" smtClean="0">
                <a:latin typeface="Arial" charset="0"/>
                <a:ea typeface="Times New Roman" charset="0"/>
                <a:cs typeface="Times New Roman" charset="0"/>
              </a:rPr>
              <a:t>y</a:t>
            </a:r>
            <a:r>
              <a:rPr lang="en-US" sz="2800" dirty="0" smtClean="0">
                <a:latin typeface="Arial" charset="0"/>
                <a:ea typeface="Times New Roman" charset="0"/>
                <a:cs typeface="Times New Roman" charset="0"/>
              </a:rPr>
              <a:t> </a:t>
            </a:r>
            <a:r>
              <a:rPr lang="en-US" sz="2800" dirty="0">
                <a:latin typeface="Arial" charset="0"/>
                <a:ea typeface="Times New Roman" charset="0"/>
                <a:cs typeface="Times New Roman" charset="0"/>
              </a:rPr>
              <a:t>direction. </a:t>
            </a:r>
            <a:r>
              <a:rPr lang="en-US" sz="2800" dirty="0" smtClean="0">
                <a:solidFill>
                  <a:srgbClr val="0000FF"/>
                </a:solidFill>
                <a:latin typeface="Arial" charset="0"/>
                <a:ea typeface="Times New Roman" charset="0"/>
                <a:cs typeface="Times New Roman" charset="0"/>
              </a:rPr>
              <a:t>To </a:t>
            </a:r>
            <a:r>
              <a:rPr lang="en-US" sz="2800" dirty="0">
                <a:solidFill>
                  <a:srgbClr val="0000FF"/>
                </a:solidFill>
                <a:latin typeface="Arial" charset="0"/>
                <a:ea typeface="Times New Roman" charset="0"/>
                <a:cs typeface="Times New Roman" charset="0"/>
              </a:rPr>
              <a:t>the right of the </a:t>
            </a:r>
            <a:r>
              <a:rPr lang="en-US" sz="2800" i="1" dirty="0">
                <a:solidFill>
                  <a:srgbClr val="0000FF"/>
                </a:solidFill>
                <a:latin typeface="Arial" charset="0"/>
                <a:ea typeface="Times New Roman" charset="0"/>
                <a:cs typeface="Times New Roman" charset="0"/>
              </a:rPr>
              <a:t>x-y</a:t>
            </a:r>
            <a:r>
              <a:rPr lang="en-US" sz="2800" dirty="0">
                <a:solidFill>
                  <a:srgbClr val="0000FF"/>
                </a:solidFill>
                <a:latin typeface="Arial" charset="0"/>
                <a:ea typeface="Times New Roman" charset="0"/>
                <a:cs typeface="Times New Roman" charset="0"/>
              </a:rPr>
              <a:t> plane, according to what you know from </a:t>
            </a:r>
            <a:r>
              <a:rPr lang="en-US" sz="2800" dirty="0" err="1">
                <a:solidFill>
                  <a:srgbClr val="0000FF"/>
                </a:solidFill>
                <a:latin typeface="Arial" charset="0"/>
                <a:ea typeface="Times New Roman" charset="0"/>
                <a:cs typeface="Times New Roman" charset="0"/>
              </a:rPr>
              <a:t>Phys</a:t>
            </a:r>
            <a:r>
              <a:rPr lang="en-US" sz="2800" dirty="0">
                <a:solidFill>
                  <a:srgbClr val="0000FF"/>
                </a:solidFill>
                <a:latin typeface="Arial" charset="0"/>
                <a:ea typeface="Times New Roman" charset="0"/>
                <a:cs typeface="Times New Roman" charset="0"/>
              </a:rPr>
              <a:t> 3310, the </a:t>
            </a:r>
            <a:r>
              <a:rPr lang="en-US" sz="2800" b="1" dirty="0">
                <a:solidFill>
                  <a:srgbClr val="0000FF"/>
                </a:solidFill>
                <a:latin typeface="Arial" charset="0"/>
                <a:ea typeface="Times New Roman" charset="0"/>
                <a:cs typeface="Times New Roman" charset="0"/>
              </a:rPr>
              <a:t>E</a:t>
            </a:r>
            <a:r>
              <a:rPr lang="en-US" sz="2800" dirty="0">
                <a:solidFill>
                  <a:srgbClr val="0000FF"/>
                </a:solidFill>
                <a:latin typeface="Arial" charset="0"/>
                <a:ea typeface="Times New Roman" charset="0"/>
                <a:cs typeface="Times New Roman" charset="0"/>
              </a:rPr>
              <a:t> and </a:t>
            </a:r>
            <a:r>
              <a:rPr lang="en-US" sz="2800" b="1" dirty="0">
                <a:solidFill>
                  <a:srgbClr val="0000FF"/>
                </a:solidFill>
                <a:latin typeface="Arial" charset="0"/>
                <a:ea typeface="Times New Roman" charset="0"/>
                <a:cs typeface="Times New Roman" charset="0"/>
              </a:rPr>
              <a:t>B</a:t>
            </a:r>
            <a:r>
              <a:rPr lang="en-US" sz="2800" dirty="0">
                <a:solidFill>
                  <a:srgbClr val="0000FF"/>
                </a:solidFill>
                <a:latin typeface="Arial" charset="0"/>
                <a:ea typeface="Times New Roman" charset="0"/>
                <a:cs typeface="Times New Roman" charset="0"/>
              </a:rPr>
              <a:t> field directions are:</a:t>
            </a:r>
          </a:p>
        </p:txBody>
      </p:sp>
      <p:sp>
        <p:nvSpPr>
          <p:cNvPr id="22531" name="Subtitle 2"/>
          <p:cNvSpPr>
            <a:spLocks noGrp="1"/>
          </p:cNvSpPr>
          <p:nvPr>
            <p:ph type="subTitle" idx="1"/>
          </p:nvPr>
        </p:nvSpPr>
        <p:spPr>
          <a:xfrm>
            <a:off x="3810000" y="2590800"/>
            <a:ext cx="5562600" cy="3352800"/>
          </a:xfrm>
        </p:spPr>
        <p:txBody>
          <a:bodyPr/>
          <a:lstStyle/>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a:t>
            </a:r>
            <a:r>
              <a:rPr lang="en-US" sz="2800" b="1" dirty="0">
                <a:solidFill>
                  <a:schemeClr val="tx1"/>
                </a:solidFill>
                <a:latin typeface="Arial" charset="0"/>
                <a:ea typeface="Times New Roman" charset="0"/>
                <a:cs typeface="Times New Roman" charset="0"/>
              </a:rPr>
              <a:t>E</a:t>
            </a:r>
            <a:r>
              <a:rPr lang="en-US" sz="2800" dirty="0">
                <a:solidFill>
                  <a:schemeClr val="tx1"/>
                </a:solidFill>
                <a:latin typeface="Arial" charset="0"/>
                <a:ea typeface="Times New Roman" charset="0"/>
                <a:cs typeface="Times New Roman" charset="0"/>
              </a:rPr>
              <a:t> along </a:t>
            </a:r>
            <a:r>
              <a:rPr lang="en-US" sz="2800" i="1" dirty="0">
                <a:solidFill>
                  <a:schemeClr val="tx1"/>
                </a:solidFill>
                <a:latin typeface="Arial" charset="0"/>
                <a:ea typeface="Times New Roman" charset="0"/>
                <a:cs typeface="Times New Roman" charset="0"/>
              </a:rPr>
              <a:t>z</a:t>
            </a:r>
            <a:r>
              <a:rPr lang="en-US" sz="2800" dirty="0">
                <a:solidFill>
                  <a:schemeClr val="tx1"/>
                </a:solidFill>
                <a:latin typeface="Arial" charset="0"/>
                <a:ea typeface="Times New Roman" charset="0"/>
                <a:cs typeface="Times New Roman" charset="0"/>
              </a:rPr>
              <a:t>-axis, </a:t>
            </a:r>
            <a:r>
              <a:rPr lang="en-US" sz="2800" b="1" dirty="0">
                <a:solidFill>
                  <a:schemeClr val="tx1"/>
                </a:solidFill>
                <a:latin typeface="Arial" charset="0"/>
                <a:ea typeface="Times New Roman" charset="0"/>
                <a:cs typeface="Times New Roman" charset="0"/>
              </a:rPr>
              <a:t>B</a:t>
            </a:r>
            <a:r>
              <a:rPr lang="en-US" sz="2800" dirty="0">
                <a:solidFill>
                  <a:schemeClr val="tx1"/>
                </a:solidFill>
                <a:latin typeface="Arial" charset="0"/>
                <a:ea typeface="Times New Roman" charset="0"/>
                <a:cs typeface="Times New Roman" charset="0"/>
              </a:rPr>
              <a:t> is zero </a:t>
            </a:r>
            <a:endParaRPr lang="en-US" sz="2800" baseline="30000" dirty="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a:t>
            </a:r>
            <a:r>
              <a:rPr lang="en-US" sz="2800" b="1" dirty="0">
                <a:solidFill>
                  <a:schemeClr val="tx1"/>
                </a:solidFill>
                <a:latin typeface="Arial" charset="0"/>
                <a:ea typeface="Times New Roman" charset="0"/>
                <a:cs typeface="Times New Roman" charset="0"/>
              </a:rPr>
              <a:t>B</a:t>
            </a:r>
            <a:r>
              <a:rPr lang="en-US" sz="2800" dirty="0">
                <a:solidFill>
                  <a:schemeClr val="tx1"/>
                </a:solidFill>
                <a:latin typeface="Arial" charset="0"/>
                <a:ea typeface="Times New Roman" charset="0"/>
                <a:cs typeface="Times New Roman" charset="0"/>
              </a:rPr>
              <a:t> along </a:t>
            </a:r>
            <a:r>
              <a:rPr lang="en-US" sz="2800" i="1" dirty="0">
                <a:solidFill>
                  <a:schemeClr val="tx1"/>
                </a:solidFill>
                <a:latin typeface="Arial" charset="0"/>
                <a:ea typeface="Times New Roman" charset="0"/>
                <a:cs typeface="Times New Roman" charset="0"/>
              </a:rPr>
              <a:t>z</a:t>
            </a:r>
            <a:r>
              <a:rPr lang="en-US" sz="2800" dirty="0">
                <a:solidFill>
                  <a:schemeClr val="tx1"/>
                </a:solidFill>
                <a:latin typeface="Arial" charset="0"/>
                <a:ea typeface="Times New Roman" charset="0"/>
                <a:cs typeface="Times New Roman" charset="0"/>
              </a:rPr>
              <a:t>-axis, </a:t>
            </a:r>
            <a:r>
              <a:rPr lang="en-US" sz="2800" b="1" dirty="0">
                <a:solidFill>
                  <a:schemeClr val="tx1"/>
                </a:solidFill>
                <a:latin typeface="Arial" charset="0"/>
                <a:ea typeface="Times New Roman" charset="0"/>
                <a:cs typeface="Times New Roman" charset="0"/>
              </a:rPr>
              <a:t>E</a:t>
            </a:r>
            <a:r>
              <a:rPr lang="en-US" sz="2800" dirty="0">
                <a:solidFill>
                  <a:schemeClr val="tx1"/>
                </a:solidFill>
                <a:latin typeface="Arial" charset="0"/>
                <a:ea typeface="Times New Roman" charset="0"/>
                <a:cs typeface="Times New Roman" charset="0"/>
              </a:rPr>
              <a:t> is zero</a:t>
            </a:r>
            <a:endParaRPr lang="en-US" sz="2800" baseline="30000" dirty="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a:t>
            </a:r>
            <a:r>
              <a:rPr lang="en-US" sz="2800" b="1" dirty="0">
                <a:solidFill>
                  <a:schemeClr val="tx1"/>
                </a:solidFill>
                <a:latin typeface="Arial" charset="0"/>
                <a:ea typeface="Times New Roman" charset="0"/>
                <a:cs typeface="Times New Roman" charset="0"/>
              </a:rPr>
              <a:t>B</a:t>
            </a:r>
            <a:r>
              <a:rPr lang="en-US" sz="2800" dirty="0">
                <a:solidFill>
                  <a:schemeClr val="tx1"/>
                </a:solidFill>
                <a:latin typeface="Arial" charset="0"/>
                <a:ea typeface="Times New Roman" charset="0"/>
                <a:cs typeface="Times New Roman" charset="0"/>
              </a:rPr>
              <a:t> along </a:t>
            </a:r>
            <a:r>
              <a:rPr lang="en-US" sz="2800" i="1" dirty="0">
                <a:solidFill>
                  <a:schemeClr val="tx1"/>
                </a:solidFill>
                <a:latin typeface="Arial" charset="0"/>
                <a:ea typeface="Times New Roman" charset="0"/>
                <a:cs typeface="Times New Roman" charset="0"/>
              </a:rPr>
              <a:t>y</a:t>
            </a:r>
            <a:r>
              <a:rPr lang="en-US" sz="2800" dirty="0">
                <a:solidFill>
                  <a:schemeClr val="tx1"/>
                </a:solidFill>
                <a:latin typeface="Arial" charset="0"/>
                <a:ea typeface="Times New Roman" charset="0"/>
                <a:cs typeface="Times New Roman" charset="0"/>
              </a:rPr>
              <a:t>, </a:t>
            </a:r>
            <a:r>
              <a:rPr lang="en-US" sz="2800" b="1" dirty="0">
                <a:solidFill>
                  <a:schemeClr val="tx1"/>
                </a:solidFill>
                <a:latin typeface="Arial" charset="0"/>
                <a:ea typeface="Times New Roman" charset="0"/>
                <a:cs typeface="Times New Roman" charset="0"/>
              </a:rPr>
              <a:t>E</a:t>
            </a:r>
            <a:r>
              <a:rPr lang="en-US" sz="2800" dirty="0">
                <a:solidFill>
                  <a:schemeClr val="tx1"/>
                </a:solidFill>
                <a:latin typeface="Arial" charset="0"/>
                <a:ea typeface="Times New Roman" charset="0"/>
                <a:cs typeface="Times New Roman" charset="0"/>
              </a:rPr>
              <a:t> along </a:t>
            </a:r>
            <a:r>
              <a:rPr lang="en-US" sz="2800" i="1" dirty="0">
                <a:solidFill>
                  <a:schemeClr val="tx1"/>
                </a:solidFill>
                <a:latin typeface="Arial" charset="0"/>
                <a:ea typeface="Times New Roman" charset="0"/>
                <a:cs typeface="Times New Roman" charset="0"/>
              </a:rPr>
              <a:t>z</a:t>
            </a: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a:t>
            </a:r>
            <a:r>
              <a:rPr lang="en-US" sz="2800" b="1" dirty="0">
                <a:solidFill>
                  <a:schemeClr val="tx1"/>
                </a:solidFill>
                <a:latin typeface="Arial" charset="0"/>
                <a:ea typeface="Times New Roman" charset="0"/>
                <a:cs typeface="Times New Roman" charset="0"/>
              </a:rPr>
              <a:t>B</a:t>
            </a:r>
            <a:r>
              <a:rPr lang="en-US" sz="2800" dirty="0">
                <a:solidFill>
                  <a:schemeClr val="tx1"/>
                </a:solidFill>
                <a:latin typeface="Arial" charset="0"/>
                <a:ea typeface="Times New Roman" charset="0"/>
                <a:cs typeface="Times New Roman" charset="0"/>
              </a:rPr>
              <a:t> along </a:t>
            </a:r>
            <a:r>
              <a:rPr lang="en-US" sz="2800" i="1" dirty="0">
                <a:solidFill>
                  <a:schemeClr val="tx1"/>
                </a:solidFill>
                <a:latin typeface="Arial" charset="0"/>
                <a:ea typeface="Times New Roman" charset="0"/>
                <a:cs typeface="Times New Roman" charset="0"/>
              </a:rPr>
              <a:t>x</a:t>
            </a:r>
            <a:r>
              <a:rPr lang="en-US" sz="2800" dirty="0">
                <a:solidFill>
                  <a:schemeClr val="tx1"/>
                </a:solidFill>
                <a:latin typeface="Arial" charset="0"/>
                <a:ea typeface="Times New Roman" charset="0"/>
                <a:cs typeface="Times New Roman" charset="0"/>
              </a:rPr>
              <a:t>, </a:t>
            </a:r>
            <a:r>
              <a:rPr lang="en-US" sz="2800" b="1" dirty="0">
                <a:solidFill>
                  <a:schemeClr val="tx1"/>
                </a:solidFill>
                <a:latin typeface="Arial" charset="0"/>
                <a:ea typeface="Times New Roman" charset="0"/>
                <a:cs typeface="Times New Roman" charset="0"/>
              </a:rPr>
              <a:t>E</a:t>
            </a:r>
            <a:r>
              <a:rPr lang="en-US" sz="2800" dirty="0">
                <a:solidFill>
                  <a:schemeClr val="tx1"/>
                </a:solidFill>
                <a:latin typeface="Arial" charset="0"/>
                <a:ea typeface="Times New Roman" charset="0"/>
                <a:cs typeface="Times New Roman" charset="0"/>
              </a:rPr>
              <a:t> along </a:t>
            </a:r>
            <a:r>
              <a:rPr lang="en-US" sz="2800" i="1" dirty="0">
                <a:solidFill>
                  <a:schemeClr val="tx1"/>
                </a:solidFill>
                <a:latin typeface="Arial" charset="0"/>
                <a:ea typeface="Times New Roman" charset="0"/>
                <a:cs typeface="Times New Roman" charset="0"/>
              </a:rPr>
              <a:t>y</a:t>
            </a: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None of these</a:t>
            </a:r>
          </a:p>
          <a:p>
            <a:pPr marL="514350" indent="-514350" algn="l" eaLnBrk="1" hangingPunct="1"/>
            <a:endParaRPr lang="en-US" sz="28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5" name="Oval 4"/>
          <p:cNvSpPr/>
          <p:nvPr/>
        </p:nvSpPr>
        <p:spPr>
          <a:xfrm>
            <a:off x="1219200" y="30480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066800" y="2895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192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0668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19200" y="4419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066800"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219200" y="51054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066800" y="495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219200" y="5791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066800" y="5638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5400000" flipH="1" flipV="1">
            <a:off x="-646112" y="4457700"/>
            <a:ext cx="38846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800" y="4495800"/>
            <a:ext cx="29718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44" name="TextBox 20"/>
          <p:cNvSpPr txBox="1">
            <a:spLocks noChangeArrowheads="1"/>
          </p:cNvSpPr>
          <p:nvPr/>
        </p:nvSpPr>
        <p:spPr bwMode="auto">
          <a:xfrm>
            <a:off x="1371600" y="2525713"/>
            <a:ext cx="381000" cy="369887"/>
          </a:xfrm>
          <a:prstGeom prst="rect">
            <a:avLst/>
          </a:prstGeom>
          <a:noFill/>
          <a:ln w="9525">
            <a:noFill/>
            <a:miter lim="800000"/>
            <a:headEnd/>
            <a:tailEnd/>
          </a:ln>
        </p:spPr>
        <p:txBody>
          <a:bodyPr>
            <a:prstTxWarp prst="textNoShape">
              <a:avLst/>
            </a:prstTxWarp>
            <a:spAutoFit/>
          </a:bodyPr>
          <a:lstStyle/>
          <a:p>
            <a:r>
              <a:rPr lang="en-US"/>
              <a:t>X</a:t>
            </a:r>
          </a:p>
        </p:txBody>
      </p:sp>
      <p:sp>
        <p:nvSpPr>
          <p:cNvPr id="22545" name="TextBox 21"/>
          <p:cNvSpPr txBox="1">
            <a:spLocks noChangeArrowheads="1"/>
          </p:cNvSpPr>
          <p:nvPr/>
        </p:nvSpPr>
        <p:spPr bwMode="auto">
          <a:xfrm>
            <a:off x="3124200" y="4583113"/>
            <a:ext cx="381000" cy="369887"/>
          </a:xfrm>
          <a:prstGeom prst="rect">
            <a:avLst/>
          </a:prstGeom>
          <a:noFill/>
          <a:ln w="9525">
            <a:noFill/>
            <a:miter lim="800000"/>
            <a:headEnd/>
            <a:tailEnd/>
          </a:ln>
        </p:spPr>
        <p:txBody>
          <a:bodyPr>
            <a:prstTxWarp prst="textNoShape">
              <a:avLst/>
            </a:prstTxWarp>
            <a:spAutoFit/>
          </a:bodyPr>
          <a:lstStyle/>
          <a:p>
            <a:r>
              <a:rPr lang="en-US"/>
              <a:t>Z</a:t>
            </a:r>
          </a:p>
        </p:txBody>
      </p:sp>
      <p:sp>
        <p:nvSpPr>
          <p:cNvPr id="22546" name="TextBox 22"/>
          <p:cNvSpPr txBox="1">
            <a:spLocks noChangeArrowheads="1"/>
          </p:cNvSpPr>
          <p:nvPr/>
        </p:nvSpPr>
        <p:spPr bwMode="auto">
          <a:xfrm>
            <a:off x="914400" y="4038600"/>
            <a:ext cx="381000" cy="369888"/>
          </a:xfrm>
          <a:prstGeom prst="rect">
            <a:avLst/>
          </a:prstGeom>
          <a:noFill/>
          <a:ln w="9525">
            <a:noFill/>
            <a:miter lim="800000"/>
            <a:headEnd/>
            <a:tailEnd/>
          </a:ln>
        </p:spPr>
        <p:txBody>
          <a:bodyPr>
            <a:prstTxWarp prst="textNoShape">
              <a:avLst/>
            </a:prstTxWarp>
            <a:spAutoFit/>
          </a:bodyPr>
          <a:lstStyle/>
          <a:p>
            <a:r>
              <a:rPr lang="en-US"/>
              <a:t>Y</a:t>
            </a:r>
          </a:p>
        </p:txBody>
      </p:sp>
      <p:sp>
        <p:nvSpPr>
          <p:cNvPr id="22547" name="TextBox 26"/>
          <p:cNvSpPr txBox="1">
            <a:spLocks noChangeArrowheads="1"/>
          </p:cNvSpPr>
          <p:nvPr/>
        </p:nvSpPr>
        <p:spPr bwMode="auto">
          <a:xfrm>
            <a:off x="228600" y="4572000"/>
            <a:ext cx="5334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2548" name="TextBox 27"/>
          <p:cNvSpPr txBox="1">
            <a:spLocks noChangeArrowheads="1"/>
          </p:cNvSpPr>
          <p:nvPr/>
        </p:nvSpPr>
        <p:spPr bwMode="auto">
          <a:xfrm>
            <a:off x="1371600" y="6096000"/>
            <a:ext cx="457200" cy="369888"/>
          </a:xfrm>
          <a:prstGeom prst="rect">
            <a:avLst/>
          </a:prstGeom>
          <a:noFill/>
          <a:ln w="9525">
            <a:noFill/>
            <a:miter lim="800000"/>
            <a:headEnd/>
            <a:tailEnd/>
          </a:ln>
        </p:spPr>
        <p:txBody>
          <a:bodyPr>
            <a:prstTxWarp prst="textNoShape">
              <a:avLst/>
            </a:prstTxWarp>
            <a:spAutoFit/>
          </a:bodyPr>
          <a:lstStyle/>
          <a:p>
            <a:r>
              <a:rPr lang="en-US"/>
              <a:t>-X</a:t>
            </a:r>
          </a:p>
        </p:txBody>
      </p:sp>
      <p:sp>
        <p:nvSpPr>
          <p:cNvPr id="22549" name="TextBox 28"/>
          <p:cNvSpPr txBox="1">
            <a:spLocks noChangeArrowheads="1"/>
          </p:cNvSpPr>
          <p:nvPr/>
        </p:nvSpPr>
        <p:spPr bwMode="auto">
          <a:xfrm>
            <a:off x="381000" y="3048000"/>
            <a:ext cx="381000" cy="369888"/>
          </a:xfrm>
          <a:prstGeom prst="rect">
            <a:avLst/>
          </a:prstGeom>
          <a:noFill/>
          <a:ln w="9525">
            <a:noFill/>
            <a:miter lim="800000"/>
            <a:headEnd/>
            <a:tailEnd/>
          </a:ln>
        </p:spPr>
        <p:txBody>
          <a:bodyPr>
            <a:prstTxWarp prst="textNoShape">
              <a:avLst/>
            </a:prstTxWarp>
            <a:spAutoFit/>
          </a:bodyPr>
          <a:lstStyle/>
          <a:p>
            <a:r>
              <a:rPr lang="en-US" i="1">
                <a:latin typeface="Times New Roman" charset="0"/>
                <a:ea typeface="Times New Roman" charset="0"/>
                <a:cs typeface="Times New Roman" charset="0"/>
              </a:rPr>
              <a:t>K</a:t>
            </a:r>
          </a:p>
        </p:txBody>
      </p:sp>
      <p:cxnSp>
        <p:nvCxnSpPr>
          <p:cNvPr id="34" name="Straight Arrow Connector 33"/>
          <p:cNvCxnSpPr/>
          <p:nvPr/>
        </p:nvCxnSpPr>
        <p:spPr>
          <a:xfrm>
            <a:off x="762000" y="3198813"/>
            <a:ext cx="22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 y="33528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2549" idx="2"/>
          </p:cNvCxnSpPr>
          <p:nvPr/>
        </p:nvCxnSpPr>
        <p:spPr>
          <a:xfrm rot="16200000" flipH="1">
            <a:off x="13494" y="3975894"/>
            <a:ext cx="1535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2549" idx="2"/>
          </p:cNvCxnSpPr>
          <p:nvPr/>
        </p:nvCxnSpPr>
        <p:spPr>
          <a:xfrm rot="16200000" flipH="1">
            <a:off x="-367506" y="4356894"/>
            <a:ext cx="2297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10.16</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47256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04800" y="152400"/>
            <a:ext cx="8534400" cy="2209800"/>
          </a:xfrm>
        </p:spPr>
        <p:txBody>
          <a:bodyPr/>
          <a:lstStyle/>
          <a:p>
            <a:pPr algn="l" eaLnBrk="1" hangingPunct="1"/>
            <a:r>
              <a:rPr lang="en-US" sz="2800" dirty="0">
                <a:latin typeface="Arial" charset="0"/>
                <a:ea typeface="Times New Roman" charset="0"/>
                <a:cs typeface="Times New Roman" charset="0"/>
              </a:rPr>
              <a:t>A </a:t>
            </a:r>
            <a:r>
              <a:rPr lang="en-US" sz="2800" dirty="0" smtClean="0">
                <a:latin typeface="Arial" charset="0"/>
                <a:ea typeface="Times New Roman" charset="0"/>
                <a:cs typeface="Times New Roman" charset="0"/>
              </a:rPr>
              <a:t>neutral infinite </a:t>
            </a:r>
            <a:r>
              <a:rPr lang="en-US" sz="2800" dirty="0">
                <a:latin typeface="Arial" charset="0"/>
                <a:ea typeface="Times New Roman" charset="0"/>
                <a:cs typeface="Times New Roman" charset="0"/>
              </a:rPr>
              <a:t>current sheet, </a:t>
            </a:r>
            <a:r>
              <a:rPr lang="en-US" sz="2800" b="1" dirty="0">
                <a:latin typeface="Arial" charset="0"/>
                <a:ea typeface="Times New Roman" charset="0"/>
                <a:cs typeface="Times New Roman" charset="0"/>
              </a:rPr>
              <a:t>K</a:t>
            </a:r>
            <a:r>
              <a:rPr lang="en-US" sz="2800" dirty="0">
                <a:latin typeface="Arial" charset="0"/>
                <a:ea typeface="Times New Roman" charset="0"/>
                <a:cs typeface="Times New Roman" charset="0"/>
              </a:rPr>
              <a:t>, is turned on at </a:t>
            </a:r>
            <a:r>
              <a:rPr lang="en-US" sz="2800" i="1" dirty="0">
                <a:latin typeface="Arial" charset="0"/>
                <a:ea typeface="Times New Roman" charset="0"/>
                <a:cs typeface="Times New Roman" charset="0"/>
              </a:rPr>
              <a:t>t</a:t>
            </a:r>
            <a:r>
              <a:rPr lang="en-US" sz="2800" dirty="0">
                <a:latin typeface="Arial" charset="0"/>
                <a:ea typeface="Times New Roman" charset="0"/>
                <a:cs typeface="Times New Roman" charset="0"/>
              </a:rPr>
              <a:t>=0, flows in the </a:t>
            </a:r>
            <a:r>
              <a:rPr lang="en-US" sz="2800" i="1" dirty="0">
                <a:latin typeface="Arial" charset="0"/>
                <a:ea typeface="Times New Roman" charset="0"/>
                <a:cs typeface="Times New Roman" charset="0"/>
              </a:rPr>
              <a:t>x-y</a:t>
            </a:r>
            <a:r>
              <a:rPr lang="en-US" sz="2800" dirty="0">
                <a:latin typeface="Arial" charset="0"/>
                <a:ea typeface="Times New Roman" charset="0"/>
                <a:cs typeface="Times New Roman" charset="0"/>
              </a:rPr>
              <a:t> plane, in the </a:t>
            </a:r>
            <a:r>
              <a:rPr lang="en-US" sz="2800" dirty="0" smtClean="0">
                <a:latin typeface="Arial" charset="0"/>
                <a:ea typeface="Times New Roman" charset="0"/>
                <a:cs typeface="Times New Roman" charset="0"/>
              </a:rPr>
              <a:t>+</a:t>
            </a:r>
            <a:r>
              <a:rPr lang="en-US" sz="2800" i="1" dirty="0" smtClean="0">
                <a:latin typeface="Arial" charset="0"/>
                <a:ea typeface="Times New Roman" charset="0"/>
                <a:cs typeface="Times New Roman" charset="0"/>
              </a:rPr>
              <a:t>y</a:t>
            </a:r>
            <a:r>
              <a:rPr lang="en-US" sz="2800" dirty="0">
                <a:latin typeface="Arial" charset="0"/>
                <a:ea typeface="Times New Roman" charset="0"/>
                <a:cs typeface="Times New Roman" charset="0"/>
              </a:rPr>
              <a:t> </a:t>
            </a:r>
            <a:r>
              <a:rPr lang="en-US" sz="2800" dirty="0" smtClean="0">
                <a:latin typeface="Arial" charset="0"/>
                <a:ea typeface="Times New Roman" charset="0"/>
                <a:cs typeface="Times New Roman" charset="0"/>
              </a:rPr>
              <a:t>direction. </a:t>
            </a:r>
            <a:br>
              <a:rPr lang="en-US" sz="2800" dirty="0" smtClean="0">
                <a:latin typeface="Arial" charset="0"/>
                <a:ea typeface="Times New Roman" charset="0"/>
                <a:cs typeface="Times New Roman" charset="0"/>
              </a:rPr>
            </a:br>
            <a:r>
              <a:rPr lang="en-US" sz="2800" dirty="0" smtClean="0">
                <a:solidFill>
                  <a:srgbClr val="660066"/>
                </a:solidFill>
                <a:latin typeface="Arial" charset="0"/>
                <a:ea typeface="Times New Roman" charset="0"/>
                <a:cs typeface="Times New Roman" charset="0"/>
              </a:rPr>
              <a:t>Very shortly after t=0,  </a:t>
            </a:r>
            <a:r>
              <a:rPr lang="en-US" sz="2800" dirty="0">
                <a:solidFill>
                  <a:srgbClr val="660066"/>
                </a:solidFill>
                <a:latin typeface="Arial" charset="0"/>
                <a:ea typeface="Times New Roman" charset="0"/>
                <a:cs typeface="Times New Roman" charset="0"/>
              </a:rPr>
              <a:t>the </a:t>
            </a:r>
            <a:r>
              <a:rPr lang="en-US" sz="2800" b="1" dirty="0">
                <a:solidFill>
                  <a:srgbClr val="660066"/>
                </a:solidFill>
                <a:latin typeface="Arial" charset="0"/>
                <a:ea typeface="Times New Roman" charset="0"/>
                <a:cs typeface="Times New Roman" charset="0"/>
              </a:rPr>
              <a:t>E</a:t>
            </a:r>
            <a:r>
              <a:rPr lang="en-US" sz="2800" dirty="0">
                <a:solidFill>
                  <a:srgbClr val="660066"/>
                </a:solidFill>
                <a:latin typeface="Arial" charset="0"/>
                <a:ea typeface="Times New Roman" charset="0"/>
                <a:cs typeface="Times New Roman" charset="0"/>
              </a:rPr>
              <a:t> and </a:t>
            </a:r>
            <a:r>
              <a:rPr lang="en-US" sz="2800" b="1" dirty="0">
                <a:solidFill>
                  <a:srgbClr val="660066"/>
                </a:solidFill>
                <a:latin typeface="Arial" charset="0"/>
                <a:ea typeface="Times New Roman" charset="0"/>
                <a:cs typeface="Times New Roman" charset="0"/>
              </a:rPr>
              <a:t>B</a:t>
            </a:r>
            <a:r>
              <a:rPr lang="en-US" sz="2800" dirty="0">
                <a:solidFill>
                  <a:srgbClr val="660066"/>
                </a:solidFill>
                <a:latin typeface="Arial" charset="0"/>
                <a:ea typeface="Times New Roman" charset="0"/>
                <a:cs typeface="Times New Roman" charset="0"/>
              </a:rPr>
              <a:t> fields:</a:t>
            </a:r>
          </a:p>
        </p:txBody>
      </p:sp>
      <p:sp>
        <p:nvSpPr>
          <p:cNvPr id="24579" name="Subtitle 2"/>
          <p:cNvSpPr>
            <a:spLocks noGrp="1"/>
          </p:cNvSpPr>
          <p:nvPr>
            <p:ph type="subTitle" idx="1"/>
          </p:nvPr>
        </p:nvSpPr>
        <p:spPr>
          <a:xfrm>
            <a:off x="3276600" y="1905000"/>
            <a:ext cx="5867400" cy="3733800"/>
          </a:xfrm>
        </p:spPr>
        <p:txBody>
          <a:bodyPr>
            <a:normAutofit lnSpcReduction="10000"/>
          </a:bodyPr>
          <a:lstStyle/>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Remain </a:t>
            </a:r>
            <a:r>
              <a:rPr lang="en-US" sz="2800" dirty="0" smtClean="0">
                <a:solidFill>
                  <a:schemeClr val="tx1"/>
                </a:solidFill>
                <a:latin typeface="Arial" charset="0"/>
                <a:ea typeface="Times New Roman" charset="0"/>
                <a:cs typeface="Times New Roman" charset="0"/>
              </a:rPr>
              <a:t>zero.</a:t>
            </a:r>
            <a:endParaRPr lang="en-US" sz="2800" baseline="30000" dirty="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Immediately appear with their static values in all space.</a:t>
            </a:r>
            <a:endParaRPr lang="en-US" sz="2800" baseline="30000" dirty="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Appear only near </a:t>
            </a:r>
            <a:r>
              <a:rPr lang="en-US" sz="2800" b="1" dirty="0">
                <a:solidFill>
                  <a:schemeClr val="tx1"/>
                </a:solidFill>
                <a:latin typeface="Arial" charset="0"/>
                <a:ea typeface="Times New Roman" charset="0"/>
                <a:cs typeface="Times New Roman" charset="0"/>
              </a:rPr>
              <a:t>K</a:t>
            </a: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a:t>
            </a:r>
            <a:r>
              <a:rPr lang="en-US" sz="2800" dirty="0" smtClean="0">
                <a:solidFill>
                  <a:schemeClr val="tx1"/>
                </a:solidFill>
                <a:latin typeface="Arial" charset="0"/>
                <a:ea typeface="Times New Roman" charset="0"/>
                <a:cs typeface="Times New Roman" charset="0"/>
              </a:rPr>
              <a:t>Appear everywhere, but exponentially suppressed as you move farther away from </a:t>
            </a:r>
            <a:r>
              <a:rPr lang="en-US" sz="2800" b="1" dirty="0" smtClean="0">
                <a:solidFill>
                  <a:schemeClr val="tx1"/>
                </a:solidFill>
                <a:latin typeface="Arial" charset="0"/>
                <a:ea typeface="Times New Roman" charset="0"/>
                <a:cs typeface="Times New Roman" charset="0"/>
              </a:rPr>
              <a:t>K. </a:t>
            </a:r>
            <a:endParaRPr lang="en-US" sz="2800" b="1" dirty="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None of these</a:t>
            </a:r>
          </a:p>
          <a:p>
            <a:pPr marL="514350" indent="-514350" algn="l" eaLnBrk="1" hangingPunct="1"/>
            <a:endParaRPr lang="en-US" sz="2800" dirty="0">
              <a:solidFill>
                <a:schemeClr val="tx1"/>
              </a:solidFill>
              <a:latin typeface="Times New Roman" charset="0"/>
              <a:ea typeface="Times New Roman" charset="0"/>
              <a:cs typeface="Times New Roman" charset="0"/>
            </a:endParaRPr>
          </a:p>
          <a:p>
            <a:pPr marL="514350" indent="-514350" algn="l" eaLnBrk="1" hangingPunct="1">
              <a:buFont typeface="Arial" charset="0"/>
              <a:buAutoNum type="alphaUcParenR"/>
            </a:pPr>
            <a:endParaRPr lang="en-US" sz="2800" dirty="0">
              <a:solidFill>
                <a:schemeClr val="tx1"/>
              </a:solidFill>
              <a:latin typeface="Times New Roman" charset="0"/>
              <a:ea typeface="Times New Roman" charset="0"/>
              <a:cs typeface="Times New Roman" charset="0"/>
            </a:endParaRPr>
          </a:p>
        </p:txBody>
      </p:sp>
      <p:sp>
        <p:nvSpPr>
          <p:cNvPr id="5" name="Oval 4"/>
          <p:cNvSpPr/>
          <p:nvPr/>
        </p:nvSpPr>
        <p:spPr>
          <a:xfrm>
            <a:off x="1219200" y="30480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066800" y="2895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192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0668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19200" y="4419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066800"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219200" y="51054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066800" y="495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219200" y="5791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066800" y="5638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5400000" flipH="1" flipV="1">
            <a:off x="-646112" y="4457700"/>
            <a:ext cx="38846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800" y="4495800"/>
            <a:ext cx="29718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592" name="TextBox 20"/>
          <p:cNvSpPr txBox="1">
            <a:spLocks noChangeArrowheads="1"/>
          </p:cNvSpPr>
          <p:nvPr/>
        </p:nvSpPr>
        <p:spPr bwMode="auto">
          <a:xfrm>
            <a:off x="1371600" y="2525713"/>
            <a:ext cx="381000" cy="369887"/>
          </a:xfrm>
          <a:prstGeom prst="rect">
            <a:avLst/>
          </a:prstGeom>
          <a:noFill/>
          <a:ln w="9525">
            <a:noFill/>
            <a:miter lim="800000"/>
            <a:headEnd/>
            <a:tailEnd/>
          </a:ln>
        </p:spPr>
        <p:txBody>
          <a:bodyPr>
            <a:prstTxWarp prst="textNoShape">
              <a:avLst/>
            </a:prstTxWarp>
            <a:spAutoFit/>
          </a:bodyPr>
          <a:lstStyle/>
          <a:p>
            <a:r>
              <a:rPr lang="en-US"/>
              <a:t>X</a:t>
            </a:r>
          </a:p>
        </p:txBody>
      </p:sp>
      <p:sp>
        <p:nvSpPr>
          <p:cNvPr id="24593" name="TextBox 21"/>
          <p:cNvSpPr txBox="1">
            <a:spLocks noChangeArrowheads="1"/>
          </p:cNvSpPr>
          <p:nvPr/>
        </p:nvSpPr>
        <p:spPr bwMode="auto">
          <a:xfrm>
            <a:off x="2819400" y="4114800"/>
            <a:ext cx="3810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4594" name="TextBox 22"/>
          <p:cNvSpPr txBox="1">
            <a:spLocks noChangeArrowheads="1"/>
          </p:cNvSpPr>
          <p:nvPr/>
        </p:nvSpPr>
        <p:spPr bwMode="auto">
          <a:xfrm>
            <a:off x="914400" y="4038600"/>
            <a:ext cx="381000" cy="369888"/>
          </a:xfrm>
          <a:prstGeom prst="rect">
            <a:avLst/>
          </a:prstGeom>
          <a:noFill/>
          <a:ln w="9525">
            <a:noFill/>
            <a:miter lim="800000"/>
            <a:headEnd/>
            <a:tailEnd/>
          </a:ln>
        </p:spPr>
        <p:txBody>
          <a:bodyPr>
            <a:prstTxWarp prst="textNoShape">
              <a:avLst/>
            </a:prstTxWarp>
            <a:spAutoFit/>
          </a:bodyPr>
          <a:lstStyle/>
          <a:p>
            <a:r>
              <a:rPr lang="en-US"/>
              <a:t>Y</a:t>
            </a:r>
          </a:p>
        </p:txBody>
      </p:sp>
      <p:sp>
        <p:nvSpPr>
          <p:cNvPr id="24595" name="TextBox 26"/>
          <p:cNvSpPr txBox="1">
            <a:spLocks noChangeArrowheads="1"/>
          </p:cNvSpPr>
          <p:nvPr/>
        </p:nvSpPr>
        <p:spPr bwMode="auto">
          <a:xfrm>
            <a:off x="228600" y="4572000"/>
            <a:ext cx="5334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4596" name="TextBox 27"/>
          <p:cNvSpPr txBox="1">
            <a:spLocks noChangeArrowheads="1"/>
          </p:cNvSpPr>
          <p:nvPr/>
        </p:nvSpPr>
        <p:spPr bwMode="auto">
          <a:xfrm>
            <a:off x="1371600" y="6096000"/>
            <a:ext cx="457200" cy="369888"/>
          </a:xfrm>
          <a:prstGeom prst="rect">
            <a:avLst/>
          </a:prstGeom>
          <a:noFill/>
          <a:ln w="9525">
            <a:noFill/>
            <a:miter lim="800000"/>
            <a:headEnd/>
            <a:tailEnd/>
          </a:ln>
        </p:spPr>
        <p:txBody>
          <a:bodyPr>
            <a:prstTxWarp prst="textNoShape">
              <a:avLst/>
            </a:prstTxWarp>
            <a:spAutoFit/>
          </a:bodyPr>
          <a:lstStyle/>
          <a:p>
            <a:r>
              <a:rPr lang="en-US"/>
              <a:t>-X</a:t>
            </a:r>
          </a:p>
        </p:txBody>
      </p:sp>
      <p:sp>
        <p:nvSpPr>
          <p:cNvPr id="24597" name="TextBox 28"/>
          <p:cNvSpPr txBox="1">
            <a:spLocks noChangeArrowheads="1"/>
          </p:cNvSpPr>
          <p:nvPr/>
        </p:nvSpPr>
        <p:spPr bwMode="auto">
          <a:xfrm>
            <a:off x="381000" y="3048000"/>
            <a:ext cx="381000" cy="369888"/>
          </a:xfrm>
          <a:prstGeom prst="rect">
            <a:avLst/>
          </a:prstGeom>
          <a:noFill/>
          <a:ln w="9525">
            <a:noFill/>
            <a:miter lim="800000"/>
            <a:headEnd/>
            <a:tailEnd/>
          </a:ln>
        </p:spPr>
        <p:txBody>
          <a:bodyPr>
            <a:prstTxWarp prst="textNoShape">
              <a:avLst/>
            </a:prstTxWarp>
            <a:spAutoFit/>
          </a:bodyPr>
          <a:lstStyle/>
          <a:p>
            <a:r>
              <a:rPr lang="en-US" i="1">
                <a:latin typeface="Times New Roman" charset="0"/>
                <a:ea typeface="Times New Roman" charset="0"/>
                <a:cs typeface="Times New Roman" charset="0"/>
              </a:rPr>
              <a:t>K</a:t>
            </a:r>
          </a:p>
        </p:txBody>
      </p:sp>
      <p:cxnSp>
        <p:nvCxnSpPr>
          <p:cNvPr id="34" name="Straight Arrow Connector 33"/>
          <p:cNvCxnSpPr/>
          <p:nvPr/>
        </p:nvCxnSpPr>
        <p:spPr>
          <a:xfrm>
            <a:off x="762000" y="3198813"/>
            <a:ext cx="22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 y="33528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4597" idx="2"/>
          </p:cNvCxnSpPr>
          <p:nvPr/>
        </p:nvCxnSpPr>
        <p:spPr>
          <a:xfrm rot="16200000" flipH="1">
            <a:off x="13494" y="3975894"/>
            <a:ext cx="1535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4597" idx="2"/>
          </p:cNvCxnSpPr>
          <p:nvPr/>
        </p:nvCxnSpPr>
        <p:spPr>
          <a:xfrm rot="16200000" flipH="1">
            <a:off x="-367506" y="4356894"/>
            <a:ext cx="2297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10.17</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66627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304800" y="152400"/>
            <a:ext cx="8534400" cy="2209800"/>
          </a:xfrm>
        </p:spPr>
        <p:txBody>
          <a:bodyPr/>
          <a:lstStyle/>
          <a:p>
            <a:pPr algn="l" eaLnBrk="1" hangingPunct="1"/>
            <a:r>
              <a:rPr lang="en-US" sz="2800" dirty="0">
                <a:latin typeface="Arial" charset="0"/>
                <a:ea typeface="Times New Roman" charset="0"/>
                <a:cs typeface="Times New Roman" charset="0"/>
              </a:rPr>
              <a:t>A </a:t>
            </a:r>
            <a:r>
              <a:rPr lang="en-US" sz="2800" dirty="0" smtClean="0">
                <a:latin typeface="Arial" charset="0"/>
                <a:ea typeface="Times New Roman" charset="0"/>
                <a:cs typeface="Times New Roman" charset="0"/>
              </a:rPr>
              <a:t>neutral infinite </a:t>
            </a:r>
            <a:r>
              <a:rPr lang="en-US" sz="2800" dirty="0">
                <a:latin typeface="Arial" charset="0"/>
                <a:ea typeface="Times New Roman" charset="0"/>
                <a:cs typeface="Times New Roman" charset="0"/>
              </a:rPr>
              <a:t>current sheet, </a:t>
            </a:r>
            <a:r>
              <a:rPr lang="en-US" sz="2800" b="1" dirty="0">
                <a:latin typeface="Arial" charset="0"/>
                <a:ea typeface="Times New Roman" charset="0"/>
                <a:cs typeface="Times New Roman" charset="0"/>
              </a:rPr>
              <a:t>K</a:t>
            </a:r>
            <a:r>
              <a:rPr lang="en-US" sz="2800" dirty="0">
                <a:latin typeface="Arial" charset="0"/>
                <a:ea typeface="Times New Roman" charset="0"/>
                <a:cs typeface="Times New Roman" charset="0"/>
              </a:rPr>
              <a:t>, is turned on at </a:t>
            </a:r>
            <a:r>
              <a:rPr lang="en-US" sz="2800" i="1" dirty="0">
                <a:latin typeface="Arial" charset="0"/>
                <a:ea typeface="Times New Roman" charset="0"/>
                <a:cs typeface="Times New Roman" charset="0"/>
              </a:rPr>
              <a:t>t</a:t>
            </a:r>
            <a:r>
              <a:rPr lang="en-US" sz="2800" dirty="0">
                <a:latin typeface="Arial" charset="0"/>
                <a:ea typeface="Times New Roman" charset="0"/>
                <a:cs typeface="Times New Roman" charset="0"/>
              </a:rPr>
              <a:t>=0, flows in the </a:t>
            </a:r>
            <a:r>
              <a:rPr lang="en-US" sz="2800" i="1" dirty="0">
                <a:latin typeface="Arial" charset="0"/>
                <a:ea typeface="Times New Roman" charset="0"/>
                <a:cs typeface="Times New Roman" charset="0"/>
              </a:rPr>
              <a:t>x-y</a:t>
            </a:r>
            <a:r>
              <a:rPr lang="en-US" sz="2800" dirty="0">
                <a:latin typeface="Arial" charset="0"/>
                <a:ea typeface="Times New Roman" charset="0"/>
                <a:cs typeface="Times New Roman" charset="0"/>
              </a:rPr>
              <a:t> plane, in the </a:t>
            </a:r>
            <a:r>
              <a:rPr lang="en-US" sz="2800" dirty="0" smtClean="0">
                <a:latin typeface="Arial" charset="0"/>
                <a:ea typeface="Times New Roman" charset="0"/>
                <a:cs typeface="Times New Roman" charset="0"/>
              </a:rPr>
              <a:t>+</a:t>
            </a:r>
            <a:r>
              <a:rPr lang="en-US" sz="2800" i="1" dirty="0" smtClean="0">
                <a:latin typeface="Arial" charset="0"/>
                <a:ea typeface="Times New Roman" charset="0"/>
                <a:cs typeface="Times New Roman" charset="0"/>
              </a:rPr>
              <a:t>y</a:t>
            </a:r>
            <a:r>
              <a:rPr lang="en-US" sz="2800" dirty="0" smtClean="0">
                <a:latin typeface="Arial" charset="0"/>
                <a:ea typeface="Times New Roman" charset="0"/>
                <a:cs typeface="Times New Roman" charset="0"/>
              </a:rPr>
              <a:t> </a:t>
            </a:r>
            <a:r>
              <a:rPr lang="en-US" sz="2800" dirty="0">
                <a:latin typeface="Arial" charset="0"/>
                <a:ea typeface="Times New Roman" charset="0"/>
                <a:cs typeface="Times New Roman" charset="0"/>
              </a:rPr>
              <a:t>direction. </a:t>
            </a:r>
            <a:r>
              <a:rPr lang="en-US" sz="2800" dirty="0" smtClean="0">
                <a:latin typeface="Arial" charset="0"/>
                <a:ea typeface="Times New Roman" charset="0"/>
                <a:cs typeface="Times New Roman" charset="0"/>
              </a:rPr>
              <a:t/>
            </a:r>
            <a:br>
              <a:rPr lang="en-US" sz="2800" dirty="0" smtClean="0">
                <a:latin typeface="Arial" charset="0"/>
                <a:ea typeface="Times New Roman" charset="0"/>
                <a:cs typeface="Times New Roman" charset="0"/>
              </a:rPr>
            </a:br>
            <a:r>
              <a:rPr lang="en-US" sz="2800" dirty="0">
                <a:solidFill>
                  <a:srgbClr val="660066"/>
                </a:solidFill>
                <a:latin typeface="Arial" charset="0"/>
                <a:ea typeface="Times New Roman" charset="0"/>
                <a:cs typeface="Times New Roman" charset="0"/>
              </a:rPr>
              <a:t>S</a:t>
            </a:r>
            <a:r>
              <a:rPr lang="en-US" sz="2800" dirty="0" smtClean="0">
                <a:solidFill>
                  <a:srgbClr val="660066"/>
                </a:solidFill>
                <a:latin typeface="Arial" charset="0"/>
                <a:ea typeface="Times New Roman" charset="0"/>
                <a:cs typeface="Times New Roman" charset="0"/>
              </a:rPr>
              <a:t>hortly </a:t>
            </a:r>
            <a:r>
              <a:rPr lang="en-US" sz="2800" dirty="0">
                <a:solidFill>
                  <a:srgbClr val="660066"/>
                </a:solidFill>
                <a:latin typeface="Arial" charset="0"/>
                <a:ea typeface="Times New Roman" charset="0"/>
                <a:cs typeface="Times New Roman" charset="0"/>
              </a:rPr>
              <a:t>afterwards, the </a:t>
            </a:r>
            <a:r>
              <a:rPr lang="en-US" sz="2800" b="1" dirty="0">
                <a:solidFill>
                  <a:srgbClr val="660066"/>
                </a:solidFill>
                <a:latin typeface="Arial" charset="0"/>
                <a:ea typeface="Times New Roman" charset="0"/>
                <a:cs typeface="Times New Roman" charset="0"/>
              </a:rPr>
              <a:t>B</a:t>
            </a:r>
            <a:r>
              <a:rPr lang="en-US" sz="2800" dirty="0">
                <a:solidFill>
                  <a:srgbClr val="660066"/>
                </a:solidFill>
                <a:latin typeface="Arial" charset="0"/>
                <a:ea typeface="Times New Roman" charset="0"/>
                <a:cs typeface="Times New Roman" charset="0"/>
              </a:rPr>
              <a:t> field near the sheet:</a:t>
            </a:r>
          </a:p>
        </p:txBody>
      </p:sp>
      <p:sp>
        <p:nvSpPr>
          <p:cNvPr id="26627" name="Subtitle 2"/>
          <p:cNvSpPr>
            <a:spLocks noGrp="1"/>
          </p:cNvSpPr>
          <p:nvPr>
            <p:ph type="subTitle" idx="1"/>
          </p:nvPr>
        </p:nvSpPr>
        <p:spPr>
          <a:xfrm>
            <a:off x="4114800" y="1981200"/>
            <a:ext cx="5029200" cy="3657600"/>
          </a:xfrm>
        </p:spPr>
        <p:txBody>
          <a:bodyPr/>
          <a:lstStyle/>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is </a:t>
            </a:r>
            <a:r>
              <a:rPr lang="en-US" sz="2800">
                <a:solidFill>
                  <a:schemeClr val="tx1"/>
                </a:solidFill>
                <a:latin typeface="Arial" charset="0"/>
                <a:ea typeface="Times New Roman" charset="0"/>
                <a:cs typeface="Times New Roman" charset="0"/>
              </a:rPr>
              <a:t>in the </a:t>
            </a:r>
            <a:r>
              <a:rPr lang="en-US" sz="2800" i="1">
                <a:solidFill>
                  <a:schemeClr val="tx1"/>
                </a:solidFill>
                <a:latin typeface="Arial" charset="0"/>
                <a:ea typeface="Times New Roman" charset="0"/>
                <a:cs typeface="Times New Roman" charset="0"/>
              </a:rPr>
              <a:t>z</a:t>
            </a:r>
            <a:r>
              <a:rPr lang="en-US" sz="2800">
                <a:solidFill>
                  <a:schemeClr val="tx1"/>
                </a:solidFill>
                <a:latin typeface="Arial" charset="0"/>
                <a:ea typeface="Times New Roman" charset="0"/>
                <a:cs typeface="Times New Roman" charset="0"/>
              </a:rPr>
              <a:t>-direction</a:t>
            </a:r>
            <a:endParaRPr lang="en-US" sz="2800" baseline="30000" smtClean="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is </a:t>
            </a:r>
            <a:r>
              <a:rPr lang="en-US" sz="2800">
                <a:solidFill>
                  <a:schemeClr val="tx1"/>
                </a:solidFill>
                <a:latin typeface="Arial" charset="0"/>
                <a:ea typeface="Times New Roman" charset="0"/>
                <a:cs typeface="Times New Roman" charset="0"/>
              </a:rPr>
              <a:t>in the </a:t>
            </a:r>
            <a:r>
              <a:rPr lang="en-US" sz="2800" i="1">
                <a:solidFill>
                  <a:schemeClr val="tx1"/>
                </a:solidFill>
                <a:latin typeface="Arial" charset="0"/>
                <a:ea typeface="Times New Roman" charset="0"/>
                <a:cs typeface="Times New Roman" charset="0"/>
              </a:rPr>
              <a:t>x</a:t>
            </a:r>
            <a:r>
              <a:rPr lang="en-US" sz="2800">
                <a:solidFill>
                  <a:schemeClr val="tx1"/>
                </a:solidFill>
                <a:latin typeface="Arial" charset="0"/>
                <a:ea typeface="Times New Roman" charset="0"/>
                <a:cs typeface="Times New Roman" charset="0"/>
              </a:rPr>
              <a:t>-direction</a:t>
            </a:r>
            <a:endParaRPr lang="en-US" sz="2800" baseline="30000" smtClean="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is </a:t>
            </a:r>
            <a:r>
              <a:rPr lang="en-US" sz="2800">
                <a:solidFill>
                  <a:schemeClr val="tx1"/>
                </a:solidFill>
                <a:latin typeface="Arial" charset="0"/>
                <a:ea typeface="Times New Roman" charset="0"/>
                <a:cs typeface="Times New Roman" charset="0"/>
              </a:rPr>
              <a:t>in the </a:t>
            </a:r>
            <a:r>
              <a:rPr lang="en-US" sz="2800" i="1">
                <a:solidFill>
                  <a:schemeClr val="tx1"/>
                </a:solidFill>
                <a:latin typeface="Arial" charset="0"/>
                <a:ea typeface="Times New Roman" charset="0"/>
                <a:cs typeface="Times New Roman" charset="0"/>
              </a:rPr>
              <a:t>y</a:t>
            </a:r>
            <a:r>
              <a:rPr lang="en-US" sz="2800">
                <a:solidFill>
                  <a:schemeClr val="tx1"/>
                </a:solidFill>
                <a:latin typeface="Arial" charset="0"/>
                <a:ea typeface="Times New Roman" charset="0"/>
                <a:cs typeface="Times New Roman" charset="0"/>
              </a:rPr>
              <a:t>-direction</a:t>
            </a:r>
            <a:endParaRPr lang="en-US" sz="2800" smtClean="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is </a:t>
            </a:r>
            <a:r>
              <a:rPr lang="en-US" sz="2800">
                <a:solidFill>
                  <a:schemeClr val="tx1"/>
                </a:solidFill>
                <a:latin typeface="Arial" charset="0"/>
                <a:ea typeface="Times New Roman" charset="0"/>
                <a:cs typeface="Times New Roman" charset="0"/>
              </a:rPr>
              <a:t>actually zero close </a:t>
            </a:r>
            <a:r>
              <a:rPr lang="en-US" sz="2800" smtClean="0">
                <a:solidFill>
                  <a:schemeClr val="tx1"/>
                </a:solidFill>
                <a:latin typeface="Arial" charset="0"/>
                <a:ea typeface="Times New Roman" charset="0"/>
                <a:cs typeface="Times New Roman" charset="0"/>
              </a:rPr>
              <a:t>to </a:t>
            </a:r>
            <a:r>
              <a:rPr lang="en-US" sz="2800" b="1" smtClean="0">
                <a:solidFill>
                  <a:schemeClr val="tx1"/>
                </a:solidFill>
                <a:latin typeface="Arial" charset="0"/>
                <a:ea typeface="Times New Roman" charset="0"/>
                <a:cs typeface="Times New Roman" charset="0"/>
              </a:rPr>
              <a:t>K</a:t>
            </a:r>
            <a:r>
              <a:rPr lang="en-US" sz="2800">
                <a:solidFill>
                  <a:schemeClr val="tx1"/>
                </a:solidFill>
                <a:latin typeface="Arial" charset="0"/>
                <a:ea typeface="Times New Roman" charset="0"/>
                <a:cs typeface="Times New Roman" charset="0"/>
              </a:rPr>
              <a:t>.</a:t>
            </a:r>
            <a:endParaRPr lang="en-US" sz="2800" i="1" smtClean="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None </a:t>
            </a:r>
            <a:r>
              <a:rPr lang="en-US" sz="2800">
                <a:solidFill>
                  <a:schemeClr val="tx1"/>
                </a:solidFill>
                <a:latin typeface="Arial" charset="0"/>
                <a:ea typeface="Times New Roman" charset="0"/>
                <a:cs typeface="Times New Roman" charset="0"/>
              </a:rPr>
              <a:t>of these</a:t>
            </a:r>
          </a:p>
          <a:p>
            <a:pPr marL="514350" indent="-514350" algn="l" eaLnBrk="1" hangingPunct="1"/>
            <a:endParaRPr lang="en-US" sz="2800">
              <a:solidFill>
                <a:schemeClr val="tx1"/>
              </a:solidFill>
              <a:latin typeface="Times New Roman" charset="0"/>
              <a:ea typeface="Times New Roman" charset="0"/>
              <a:cs typeface="Times New Roman" charset="0"/>
            </a:endParaRPr>
          </a:p>
          <a:p>
            <a:pPr marL="514350" indent="-514350" algn="l" eaLnBrk="1" hangingPunct="1"/>
            <a:endParaRPr lang="en-US" sz="2800">
              <a:solidFill>
                <a:schemeClr val="tx1"/>
              </a:solidFill>
              <a:latin typeface="Times New Roman" charset="0"/>
              <a:ea typeface="Times New Roman" charset="0"/>
              <a:cs typeface="Times New Roman" charset="0"/>
            </a:endParaRPr>
          </a:p>
        </p:txBody>
      </p:sp>
      <p:sp>
        <p:nvSpPr>
          <p:cNvPr id="5" name="Oval 4"/>
          <p:cNvSpPr/>
          <p:nvPr/>
        </p:nvSpPr>
        <p:spPr>
          <a:xfrm>
            <a:off x="1219200" y="30480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066800" y="2895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192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0668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19200" y="4419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066800"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219200" y="51054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066800" y="495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219200" y="5791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066800" y="5638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5400000" flipH="1" flipV="1">
            <a:off x="-646112" y="4457700"/>
            <a:ext cx="38846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800" y="4495800"/>
            <a:ext cx="29718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640" name="TextBox 20"/>
          <p:cNvSpPr txBox="1">
            <a:spLocks noChangeArrowheads="1"/>
          </p:cNvSpPr>
          <p:nvPr/>
        </p:nvSpPr>
        <p:spPr bwMode="auto">
          <a:xfrm>
            <a:off x="1371600" y="2525713"/>
            <a:ext cx="381000" cy="369887"/>
          </a:xfrm>
          <a:prstGeom prst="rect">
            <a:avLst/>
          </a:prstGeom>
          <a:noFill/>
          <a:ln w="9525">
            <a:noFill/>
            <a:miter lim="800000"/>
            <a:headEnd/>
            <a:tailEnd/>
          </a:ln>
        </p:spPr>
        <p:txBody>
          <a:bodyPr>
            <a:prstTxWarp prst="textNoShape">
              <a:avLst/>
            </a:prstTxWarp>
            <a:spAutoFit/>
          </a:bodyPr>
          <a:lstStyle/>
          <a:p>
            <a:r>
              <a:rPr lang="en-US"/>
              <a:t>X</a:t>
            </a:r>
          </a:p>
        </p:txBody>
      </p:sp>
      <p:sp>
        <p:nvSpPr>
          <p:cNvPr id="26641" name="TextBox 21"/>
          <p:cNvSpPr txBox="1">
            <a:spLocks noChangeArrowheads="1"/>
          </p:cNvSpPr>
          <p:nvPr/>
        </p:nvSpPr>
        <p:spPr bwMode="auto">
          <a:xfrm>
            <a:off x="2819400" y="4114800"/>
            <a:ext cx="3810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6642" name="TextBox 22"/>
          <p:cNvSpPr txBox="1">
            <a:spLocks noChangeArrowheads="1"/>
          </p:cNvSpPr>
          <p:nvPr/>
        </p:nvSpPr>
        <p:spPr bwMode="auto">
          <a:xfrm>
            <a:off x="914400" y="4038600"/>
            <a:ext cx="381000" cy="369888"/>
          </a:xfrm>
          <a:prstGeom prst="rect">
            <a:avLst/>
          </a:prstGeom>
          <a:noFill/>
          <a:ln w="9525">
            <a:noFill/>
            <a:miter lim="800000"/>
            <a:headEnd/>
            <a:tailEnd/>
          </a:ln>
        </p:spPr>
        <p:txBody>
          <a:bodyPr>
            <a:prstTxWarp prst="textNoShape">
              <a:avLst/>
            </a:prstTxWarp>
            <a:spAutoFit/>
          </a:bodyPr>
          <a:lstStyle/>
          <a:p>
            <a:r>
              <a:rPr lang="en-US"/>
              <a:t>Y</a:t>
            </a:r>
          </a:p>
        </p:txBody>
      </p:sp>
      <p:sp>
        <p:nvSpPr>
          <p:cNvPr id="26643" name="TextBox 26"/>
          <p:cNvSpPr txBox="1">
            <a:spLocks noChangeArrowheads="1"/>
          </p:cNvSpPr>
          <p:nvPr/>
        </p:nvSpPr>
        <p:spPr bwMode="auto">
          <a:xfrm>
            <a:off x="228600" y="4572000"/>
            <a:ext cx="5334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6644" name="TextBox 27"/>
          <p:cNvSpPr txBox="1">
            <a:spLocks noChangeArrowheads="1"/>
          </p:cNvSpPr>
          <p:nvPr/>
        </p:nvSpPr>
        <p:spPr bwMode="auto">
          <a:xfrm>
            <a:off x="1371600" y="6096000"/>
            <a:ext cx="457200" cy="369888"/>
          </a:xfrm>
          <a:prstGeom prst="rect">
            <a:avLst/>
          </a:prstGeom>
          <a:noFill/>
          <a:ln w="9525">
            <a:noFill/>
            <a:miter lim="800000"/>
            <a:headEnd/>
            <a:tailEnd/>
          </a:ln>
        </p:spPr>
        <p:txBody>
          <a:bodyPr>
            <a:prstTxWarp prst="textNoShape">
              <a:avLst/>
            </a:prstTxWarp>
            <a:spAutoFit/>
          </a:bodyPr>
          <a:lstStyle/>
          <a:p>
            <a:r>
              <a:rPr lang="en-US"/>
              <a:t>-X</a:t>
            </a:r>
          </a:p>
        </p:txBody>
      </p:sp>
      <p:sp>
        <p:nvSpPr>
          <p:cNvPr id="26645" name="TextBox 28"/>
          <p:cNvSpPr txBox="1">
            <a:spLocks noChangeArrowheads="1"/>
          </p:cNvSpPr>
          <p:nvPr/>
        </p:nvSpPr>
        <p:spPr bwMode="auto">
          <a:xfrm>
            <a:off x="381000" y="3048000"/>
            <a:ext cx="381000" cy="369888"/>
          </a:xfrm>
          <a:prstGeom prst="rect">
            <a:avLst/>
          </a:prstGeom>
          <a:noFill/>
          <a:ln w="9525">
            <a:noFill/>
            <a:miter lim="800000"/>
            <a:headEnd/>
            <a:tailEnd/>
          </a:ln>
        </p:spPr>
        <p:txBody>
          <a:bodyPr>
            <a:prstTxWarp prst="textNoShape">
              <a:avLst/>
            </a:prstTxWarp>
            <a:spAutoFit/>
          </a:bodyPr>
          <a:lstStyle/>
          <a:p>
            <a:r>
              <a:rPr lang="en-US" i="1">
                <a:latin typeface="Times New Roman" charset="0"/>
                <a:ea typeface="Times New Roman" charset="0"/>
                <a:cs typeface="Times New Roman" charset="0"/>
              </a:rPr>
              <a:t>K</a:t>
            </a:r>
          </a:p>
        </p:txBody>
      </p:sp>
      <p:cxnSp>
        <p:nvCxnSpPr>
          <p:cNvPr id="34" name="Straight Arrow Connector 33"/>
          <p:cNvCxnSpPr/>
          <p:nvPr/>
        </p:nvCxnSpPr>
        <p:spPr>
          <a:xfrm>
            <a:off x="762000" y="3198813"/>
            <a:ext cx="22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 y="33528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645" idx="2"/>
          </p:cNvCxnSpPr>
          <p:nvPr/>
        </p:nvCxnSpPr>
        <p:spPr>
          <a:xfrm rot="16200000" flipH="1">
            <a:off x="13494" y="3975894"/>
            <a:ext cx="1535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645" idx="2"/>
          </p:cNvCxnSpPr>
          <p:nvPr/>
        </p:nvCxnSpPr>
        <p:spPr>
          <a:xfrm rot="16200000" flipH="1">
            <a:off x="-367506" y="4356894"/>
            <a:ext cx="2297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650" name="TextBox 29"/>
          <p:cNvSpPr txBox="1">
            <a:spLocks noChangeArrowheads="1"/>
          </p:cNvSpPr>
          <p:nvPr/>
        </p:nvSpPr>
        <p:spPr bwMode="auto">
          <a:xfrm>
            <a:off x="3124200" y="3163888"/>
            <a:ext cx="1295400" cy="2246312"/>
          </a:xfrm>
          <a:prstGeom prst="rect">
            <a:avLst/>
          </a:prstGeom>
          <a:noFill/>
          <a:ln w="9525">
            <a:noFill/>
            <a:miter lim="800000"/>
            <a:headEnd/>
            <a:tailEnd/>
          </a:ln>
        </p:spPr>
        <p:txBody>
          <a:bodyPr>
            <a:prstTxWarp prst="textNoShape">
              <a:avLst/>
            </a:prstTxWarp>
            <a:spAutoFit/>
          </a:bodyPr>
          <a:lstStyle/>
          <a:p>
            <a:r>
              <a:rPr lang="en-US" sz="2800">
                <a:solidFill>
                  <a:srgbClr val="0000FF"/>
                </a:solidFill>
              </a:rPr>
              <a:t>B=0 out here for awhile</a:t>
            </a:r>
          </a:p>
        </p:txBody>
      </p:sp>
      <p:cxnSp>
        <p:nvCxnSpPr>
          <p:cNvPr id="35" name="Straight Connector 34"/>
          <p:cNvCxnSpPr/>
          <p:nvPr/>
        </p:nvCxnSpPr>
        <p:spPr>
          <a:xfrm rot="5400000">
            <a:off x="723901" y="4533900"/>
            <a:ext cx="3581400" cy="3175"/>
          </a:xfrm>
          <a:prstGeom prst="line">
            <a:avLst/>
          </a:prstGeom>
          <a:ln w="2857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09800" y="5791200"/>
            <a:ext cx="1143000" cy="1588"/>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26653" name="TextBox 40"/>
          <p:cNvSpPr txBox="1">
            <a:spLocks noChangeArrowheads="1"/>
          </p:cNvSpPr>
          <p:nvPr/>
        </p:nvSpPr>
        <p:spPr bwMode="auto">
          <a:xfrm>
            <a:off x="2590800" y="5830888"/>
            <a:ext cx="1447800" cy="646112"/>
          </a:xfrm>
          <a:prstGeom prst="rect">
            <a:avLst/>
          </a:prstGeom>
          <a:noFill/>
          <a:ln w="9525">
            <a:noFill/>
            <a:miter lim="800000"/>
            <a:headEnd/>
            <a:tailEnd/>
          </a:ln>
        </p:spPr>
        <p:txBody>
          <a:bodyPr>
            <a:prstTxWarp prst="textNoShape">
              <a:avLst/>
            </a:prstTxWarp>
            <a:spAutoFit/>
          </a:bodyPr>
          <a:lstStyle/>
          <a:p>
            <a:r>
              <a:rPr lang="en-US"/>
              <a:t>Front moves at v.</a:t>
            </a:r>
          </a:p>
        </p:txBody>
      </p:sp>
      <p:sp>
        <p:nvSpPr>
          <p:cNvPr id="30"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10.18</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60164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304800" y="25400"/>
            <a:ext cx="8534400" cy="2209800"/>
          </a:xfrm>
        </p:spPr>
        <p:txBody>
          <a:bodyPr/>
          <a:lstStyle/>
          <a:p>
            <a:pPr algn="l" eaLnBrk="1" hangingPunct="1"/>
            <a:r>
              <a:rPr lang="en-US" sz="2800" dirty="0" smtClean="0">
                <a:latin typeface="Arial" charset="0"/>
                <a:ea typeface="Times New Roman" charset="0"/>
                <a:cs typeface="Times New Roman" charset="0"/>
              </a:rPr>
              <a:t>A neutral </a:t>
            </a:r>
            <a:r>
              <a:rPr lang="en-US" sz="2800" dirty="0">
                <a:latin typeface="Arial" charset="0"/>
                <a:ea typeface="Times New Roman" charset="0"/>
                <a:cs typeface="Times New Roman" charset="0"/>
              </a:rPr>
              <a:t>infinite current sheet, </a:t>
            </a:r>
            <a:r>
              <a:rPr lang="en-US" sz="2800" b="1" dirty="0">
                <a:latin typeface="Arial" charset="0"/>
                <a:ea typeface="Times New Roman" charset="0"/>
                <a:cs typeface="Times New Roman" charset="0"/>
              </a:rPr>
              <a:t>K</a:t>
            </a:r>
            <a:r>
              <a:rPr lang="en-US" sz="2800" dirty="0">
                <a:latin typeface="Arial" charset="0"/>
                <a:ea typeface="Times New Roman" charset="0"/>
                <a:cs typeface="Times New Roman" charset="0"/>
              </a:rPr>
              <a:t>, is turned on at </a:t>
            </a:r>
            <a:r>
              <a:rPr lang="en-US" sz="2800" i="1" dirty="0">
                <a:latin typeface="Arial" charset="0"/>
                <a:ea typeface="Times New Roman" charset="0"/>
                <a:cs typeface="Times New Roman" charset="0"/>
              </a:rPr>
              <a:t>t</a:t>
            </a:r>
            <a:r>
              <a:rPr lang="en-US" sz="2800" dirty="0">
                <a:latin typeface="Arial" charset="0"/>
                <a:ea typeface="Times New Roman" charset="0"/>
                <a:cs typeface="Times New Roman" charset="0"/>
              </a:rPr>
              <a:t>=0, flows in the </a:t>
            </a:r>
            <a:r>
              <a:rPr lang="en-US" sz="2800" i="1" dirty="0">
                <a:latin typeface="Arial" charset="0"/>
                <a:ea typeface="Times New Roman" charset="0"/>
                <a:cs typeface="Times New Roman" charset="0"/>
              </a:rPr>
              <a:t>x-y</a:t>
            </a:r>
            <a:r>
              <a:rPr lang="en-US" sz="2800" dirty="0">
                <a:latin typeface="Arial" charset="0"/>
                <a:ea typeface="Times New Roman" charset="0"/>
                <a:cs typeface="Times New Roman" charset="0"/>
              </a:rPr>
              <a:t> plane, in the </a:t>
            </a:r>
            <a:r>
              <a:rPr lang="en-US" sz="2800" dirty="0" smtClean="0">
                <a:latin typeface="Arial" charset="0"/>
                <a:ea typeface="Times New Roman" charset="0"/>
                <a:cs typeface="Times New Roman" charset="0"/>
              </a:rPr>
              <a:t>+</a:t>
            </a:r>
            <a:r>
              <a:rPr lang="en-US" sz="2800" i="1" dirty="0" smtClean="0">
                <a:latin typeface="Arial" charset="0"/>
                <a:ea typeface="Times New Roman" charset="0"/>
                <a:cs typeface="Times New Roman" charset="0"/>
              </a:rPr>
              <a:t>y</a:t>
            </a:r>
            <a:r>
              <a:rPr lang="en-US" sz="2800" dirty="0">
                <a:latin typeface="Arial" charset="0"/>
                <a:ea typeface="Times New Roman" charset="0"/>
                <a:cs typeface="Times New Roman" charset="0"/>
              </a:rPr>
              <a:t>-</a:t>
            </a:r>
            <a:r>
              <a:rPr lang="en-US" sz="2800" dirty="0" smtClean="0">
                <a:latin typeface="Arial" charset="0"/>
                <a:ea typeface="Times New Roman" charset="0"/>
                <a:cs typeface="Times New Roman" charset="0"/>
              </a:rPr>
              <a:t>axis. </a:t>
            </a:r>
            <a:r>
              <a:rPr lang="en-US" sz="2800" dirty="0">
                <a:latin typeface="Arial" charset="0"/>
                <a:ea typeface="Times New Roman" charset="0"/>
                <a:cs typeface="Times New Roman" charset="0"/>
              </a:rPr>
              <a:t/>
            </a:r>
            <a:br>
              <a:rPr lang="en-US" sz="2800" dirty="0">
                <a:latin typeface="Arial" charset="0"/>
                <a:ea typeface="Times New Roman" charset="0"/>
                <a:cs typeface="Times New Roman" charset="0"/>
              </a:rPr>
            </a:br>
            <a:r>
              <a:rPr lang="en-US" sz="2800" dirty="0" smtClean="0">
                <a:solidFill>
                  <a:srgbClr val="660066"/>
                </a:solidFill>
                <a:latin typeface="Arial" charset="0"/>
                <a:ea typeface="Times New Roman" charset="0"/>
                <a:cs typeface="Times New Roman" charset="0"/>
              </a:rPr>
              <a:t>Shortly </a:t>
            </a:r>
            <a:r>
              <a:rPr lang="en-US" sz="2800" dirty="0">
                <a:solidFill>
                  <a:srgbClr val="660066"/>
                </a:solidFill>
                <a:latin typeface="Arial" charset="0"/>
                <a:ea typeface="Times New Roman" charset="0"/>
                <a:cs typeface="Times New Roman" charset="0"/>
              </a:rPr>
              <a:t>afterwards, the </a:t>
            </a:r>
            <a:r>
              <a:rPr lang="en-US" sz="2800" b="1" dirty="0">
                <a:solidFill>
                  <a:srgbClr val="660066"/>
                </a:solidFill>
                <a:latin typeface="Arial" charset="0"/>
                <a:ea typeface="Times New Roman" charset="0"/>
                <a:cs typeface="Times New Roman" charset="0"/>
              </a:rPr>
              <a:t>E</a:t>
            </a:r>
            <a:r>
              <a:rPr lang="en-US" sz="2800" dirty="0">
                <a:solidFill>
                  <a:srgbClr val="660066"/>
                </a:solidFill>
                <a:latin typeface="Arial" charset="0"/>
                <a:ea typeface="Times New Roman" charset="0"/>
                <a:cs typeface="Times New Roman" charset="0"/>
              </a:rPr>
              <a:t> field near the </a:t>
            </a:r>
            <a:r>
              <a:rPr lang="en-US" sz="2800" dirty="0" err="1" smtClean="0">
                <a:solidFill>
                  <a:srgbClr val="660066"/>
                </a:solidFill>
                <a:latin typeface="Arial" charset="0"/>
                <a:ea typeface="Times New Roman" charset="0"/>
                <a:cs typeface="Times New Roman" charset="0"/>
              </a:rPr>
              <a:t>wavefront</a:t>
            </a:r>
            <a:r>
              <a:rPr lang="en-US" sz="2800" dirty="0" smtClean="0">
                <a:solidFill>
                  <a:srgbClr val="660066"/>
                </a:solidFill>
                <a:latin typeface="Arial" charset="0"/>
                <a:ea typeface="Times New Roman" charset="0"/>
                <a:cs typeface="Times New Roman" charset="0"/>
              </a:rPr>
              <a:t> (but not past it):</a:t>
            </a:r>
            <a:endParaRPr lang="en-US" sz="2800" dirty="0">
              <a:solidFill>
                <a:srgbClr val="660066"/>
              </a:solidFill>
              <a:latin typeface="Arial" charset="0"/>
              <a:ea typeface="Times New Roman" charset="0"/>
              <a:cs typeface="Times New Roman" charset="0"/>
            </a:endParaRPr>
          </a:p>
        </p:txBody>
      </p:sp>
      <p:sp>
        <p:nvSpPr>
          <p:cNvPr id="30723" name="Subtitle 2"/>
          <p:cNvSpPr>
            <a:spLocks noGrp="1"/>
          </p:cNvSpPr>
          <p:nvPr>
            <p:ph type="subTitle" idx="1"/>
          </p:nvPr>
        </p:nvSpPr>
        <p:spPr>
          <a:xfrm>
            <a:off x="4343400" y="1752600"/>
            <a:ext cx="4724400" cy="3657600"/>
          </a:xfrm>
        </p:spPr>
        <p:txBody>
          <a:bodyPr/>
          <a:lstStyle/>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is in the –</a:t>
            </a:r>
            <a:r>
              <a:rPr lang="en-US" sz="2800" i="1" smtClean="0">
                <a:solidFill>
                  <a:schemeClr val="tx1"/>
                </a:solidFill>
                <a:latin typeface="Arial" charset="0"/>
                <a:ea typeface="Times New Roman" charset="0"/>
                <a:cs typeface="Times New Roman" charset="0"/>
              </a:rPr>
              <a:t>z</a:t>
            </a:r>
            <a:r>
              <a:rPr lang="en-US" sz="2800" smtClean="0">
                <a:solidFill>
                  <a:schemeClr val="tx1"/>
                </a:solidFill>
                <a:latin typeface="Arial" charset="0"/>
                <a:ea typeface="Times New Roman" charset="0"/>
                <a:cs typeface="Times New Roman" charset="0"/>
              </a:rPr>
              <a:t> direction</a:t>
            </a:r>
            <a:endParaRPr lang="en-US" sz="2800" baseline="30000" smtClean="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is </a:t>
            </a:r>
            <a:r>
              <a:rPr lang="en-US" sz="2800">
                <a:solidFill>
                  <a:schemeClr val="tx1"/>
                </a:solidFill>
                <a:latin typeface="Arial" charset="0"/>
                <a:ea typeface="Times New Roman" charset="0"/>
                <a:cs typeface="Times New Roman" charset="0"/>
              </a:rPr>
              <a:t>in the –</a:t>
            </a:r>
            <a:r>
              <a:rPr lang="en-US" sz="2800" i="1">
                <a:solidFill>
                  <a:schemeClr val="tx1"/>
                </a:solidFill>
                <a:latin typeface="Arial" charset="0"/>
                <a:ea typeface="Times New Roman" charset="0"/>
                <a:cs typeface="Times New Roman" charset="0"/>
              </a:rPr>
              <a:t>x</a:t>
            </a:r>
            <a:r>
              <a:rPr lang="en-US" sz="2800">
                <a:solidFill>
                  <a:schemeClr val="tx1"/>
                </a:solidFill>
                <a:latin typeface="Arial" charset="0"/>
                <a:ea typeface="Times New Roman" charset="0"/>
                <a:cs typeface="Times New Roman" charset="0"/>
              </a:rPr>
              <a:t> direction</a:t>
            </a:r>
            <a:endParaRPr lang="en-US" sz="2800" baseline="30000" smtClean="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is </a:t>
            </a:r>
            <a:r>
              <a:rPr lang="en-US" sz="2800">
                <a:solidFill>
                  <a:schemeClr val="tx1"/>
                </a:solidFill>
                <a:latin typeface="Arial" charset="0"/>
                <a:ea typeface="Times New Roman" charset="0"/>
                <a:cs typeface="Times New Roman" charset="0"/>
              </a:rPr>
              <a:t>in the –</a:t>
            </a:r>
            <a:r>
              <a:rPr lang="en-US" sz="2800" i="1">
                <a:solidFill>
                  <a:schemeClr val="tx1"/>
                </a:solidFill>
                <a:latin typeface="Arial" charset="0"/>
                <a:ea typeface="Times New Roman" charset="0"/>
                <a:cs typeface="Times New Roman" charset="0"/>
              </a:rPr>
              <a:t>y</a:t>
            </a:r>
            <a:r>
              <a:rPr lang="en-US" sz="2800">
                <a:solidFill>
                  <a:schemeClr val="tx1"/>
                </a:solidFill>
                <a:latin typeface="Arial" charset="0"/>
                <a:ea typeface="Times New Roman" charset="0"/>
                <a:cs typeface="Times New Roman" charset="0"/>
              </a:rPr>
              <a:t> direction</a:t>
            </a:r>
            <a:endParaRPr lang="en-US" sz="2800" smtClean="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is actually zero close to </a:t>
            </a:r>
            <a:r>
              <a:rPr lang="en-US" sz="2800" i="1" smtClean="0">
                <a:solidFill>
                  <a:schemeClr val="tx1"/>
                </a:solidFill>
                <a:latin typeface="Arial" charset="0"/>
                <a:ea typeface="Times New Roman" charset="0"/>
                <a:cs typeface="Times New Roman" charset="0"/>
              </a:rPr>
              <a:t>the front</a:t>
            </a:r>
            <a:r>
              <a:rPr lang="en-US" sz="2800" smtClean="0">
                <a:solidFill>
                  <a:schemeClr val="tx1"/>
                </a:solidFill>
                <a:latin typeface="Arial" charset="0"/>
                <a:ea typeface="Times New Roman" charset="0"/>
                <a:cs typeface="Times New Roman" charset="0"/>
              </a:rPr>
              <a:t>.</a:t>
            </a:r>
            <a:endParaRPr lang="en-US" sz="2800" i="1" smtClean="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smtClean="0">
                <a:solidFill>
                  <a:schemeClr val="tx1"/>
                </a:solidFill>
                <a:latin typeface="Arial" charset="0"/>
                <a:ea typeface="Times New Roman" charset="0"/>
                <a:cs typeface="Times New Roman" charset="0"/>
              </a:rPr>
              <a:t>None </a:t>
            </a:r>
            <a:r>
              <a:rPr lang="en-US" sz="2800">
                <a:solidFill>
                  <a:schemeClr val="tx1"/>
                </a:solidFill>
                <a:latin typeface="Arial" charset="0"/>
                <a:ea typeface="Times New Roman" charset="0"/>
                <a:cs typeface="Times New Roman" charset="0"/>
              </a:rPr>
              <a:t>of these</a:t>
            </a:r>
          </a:p>
          <a:p>
            <a:pPr marL="514350" indent="-514350" algn="l" eaLnBrk="1" hangingPunct="1"/>
            <a:endParaRPr lang="en-US" sz="2800">
              <a:solidFill>
                <a:schemeClr val="tx1"/>
              </a:solidFill>
              <a:latin typeface="Times New Roman" charset="0"/>
              <a:ea typeface="Times New Roman" charset="0"/>
              <a:cs typeface="Times New Roman" charset="0"/>
            </a:endParaRPr>
          </a:p>
          <a:p>
            <a:pPr marL="514350" indent="-514350" algn="l" eaLnBrk="1" hangingPunct="1"/>
            <a:endParaRPr lang="en-US" sz="2800">
              <a:solidFill>
                <a:schemeClr val="tx1"/>
              </a:solidFill>
              <a:latin typeface="Times New Roman" charset="0"/>
              <a:ea typeface="Times New Roman" charset="0"/>
              <a:cs typeface="Times New Roman" charset="0"/>
            </a:endParaRPr>
          </a:p>
        </p:txBody>
      </p:sp>
      <p:sp>
        <p:nvSpPr>
          <p:cNvPr id="5" name="Oval 4"/>
          <p:cNvSpPr/>
          <p:nvPr/>
        </p:nvSpPr>
        <p:spPr>
          <a:xfrm>
            <a:off x="1219200" y="30480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066800" y="2895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192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0668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19200" y="4419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066800"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219200" y="51054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066800" y="495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219200" y="5791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066800" y="5638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5400000" flipH="1" flipV="1">
            <a:off x="-646112" y="4457700"/>
            <a:ext cx="38846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800" y="4495800"/>
            <a:ext cx="29718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6" name="TextBox 20"/>
          <p:cNvSpPr txBox="1">
            <a:spLocks noChangeArrowheads="1"/>
          </p:cNvSpPr>
          <p:nvPr/>
        </p:nvSpPr>
        <p:spPr bwMode="auto">
          <a:xfrm>
            <a:off x="1371600" y="2525713"/>
            <a:ext cx="381000" cy="369887"/>
          </a:xfrm>
          <a:prstGeom prst="rect">
            <a:avLst/>
          </a:prstGeom>
          <a:noFill/>
          <a:ln w="9525">
            <a:noFill/>
            <a:miter lim="800000"/>
            <a:headEnd/>
            <a:tailEnd/>
          </a:ln>
        </p:spPr>
        <p:txBody>
          <a:bodyPr>
            <a:prstTxWarp prst="textNoShape">
              <a:avLst/>
            </a:prstTxWarp>
            <a:spAutoFit/>
          </a:bodyPr>
          <a:lstStyle/>
          <a:p>
            <a:r>
              <a:rPr lang="en-US"/>
              <a:t>X</a:t>
            </a:r>
          </a:p>
        </p:txBody>
      </p:sp>
      <p:sp>
        <p:nvSpPr>
          <p:cNvPr id="30737" name="TextBox 21"/>
          <p:cNvSpPr txBox="1">
            <a:spLocks noChangeArrowheads="1"/>
          </p:cNvSpPr>
          <p:nvPr/>
        </p:nvSpPr>
        <p:spPr bwMode="auto">
          <a:xfrm>
            <a:off x="2819400" y="4114800"/>
            <a:ext cx="3810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30738" name="TextBox 22"/>
          <p:cNvSpPr txBox="1">
            <a:spLocks noChangeArrowheads="1"/>
          </p:cNvSpPr>
          <p:nvPr/>
        </p:nvSpPr>
        <p:spPr bwMode="auto">
          <a:xfrm>
            <a:off x="914400" y="4038600"/>
            <a:ext cx="381000" cy="369888"/>
          </a:xfrm>
          <a:prstGeom prst="rect">
            <a:avLst/>
          </a:prstGeom>
          <a:noFill/>
          <a:ln w="9525">
            <a:noFill/>
            <a:miter lim="800000"/>
            <a:headEnd/>
            <a:tailEnd/>
          </a:ln>
        </p:spPr>
        <p:txBody>
          <a:bodyPr>
            <a:prstTxWarp prst="textNoShape">
              <a:avLst/>
            </a:prstTxWarp>
            <a:spAutoFit/>
          </a:bodyPr>
          <a:lstStyle/>
          <a:p>
            <a:r>
              <a:rPr lang="en-US"/>
              <a:t>Y</a:t>
            </a:r>
          </a:p>
        </p:txBody>
      </p:sp>
      <p:sp>
        <p:nvSpPr>
          <p:cNvPr id="30739" name="TextBox 26"/>
          <p:cNvSpPr txBox="1">
            <a:spLocks noChangeArrowheads="1"/>
          </p:cNvSpPr>
          <p:nvPr/>
        </p:nvSpPr>
        <p:spPr bwMode="auto">
          <a:xfrm>
            <a:off x="228600" y="4572000"/>
            <a:ext cx="5334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30740" name="TextBox 27"/>
          <p:cNvSpPr txBox="1">
            <a:spLocks noChangeArrowheads="1"/>
          </p:cNvSpPr>
          <p:nvPr/>
        </p:nvSpPr>
        <p:spPr bwMode="auto">
          <a:xfrm>
            <a:off x="1371600" y="6096000"/>
            <a:ext cx="457200" cy="369888"/>
          </a:xfrm>
          <a:prstGeom prst="rect">
            <a:avLst/>
          </a:prstGeom>
          <a:noFill/>
          <a:ln w="9525">
            <a:noFill/>
            <a:miter lim="800000"/>
            <a:headEnd/>
            <a:tailEnd/>
          </a:ln>
        </p:spPr>
        <p:txBody>
          <a:bodyPr>
            <a:prstTxWarp prst="textNoShape">
              <a:avLst/>
            </a:prstTxWarp>
            <a:spAutoFit/>
          </a:bodyPr>
          <a:lstStyle/>
          <a:p>
            <a:r>
              <a:rPr lang="en-US"/>
              <a:t>-X</a:t>
            </a:r>
          </a:p>
        </p:txBody>
      </p:sp>
      <p:sp>
        <p:nvSpPr>
          <p:cNvPr id="30741" name="TextBox 28"/>
          <p:cNvSpPr txBox="1">
            <a:spLocks noChangeArrowheads="1"/>
          </p:cNvSpPr>
          <p:nvPr/>
        </p:nvSpPr>
        <p:spPr bwMode="auto">
          <a:xfrm>
            <a:off x="381000" y="3048000"/>
            <a:ext cx="381000" cy="369888"/>
          </a:xfrm>
          <a:prstGeom prst="rect">
            <a:avLst/>
          </a:prstGeom>
          <a:noFill/>
          <a:ln w="9525">
            <a:noFill/>
            <a:miter lim="800000"/>
            <a:headEnd/>
            <a:tailEnd/>
          </a:ln>
        </p:spPr>
        <p:txBody>
          <a:bodyPr>
            <a:prstTxWarp prst="textNoShape">
              <a:avLst/>
            </a:prstTxWarp>
            <a:spAutoFit/>
          </a:bodyPr>
          <a:lstStyle/>
          <a:p>
            <a:r>
              <a:rPr lang="en-US" i="1">
                <a:latin typeface="Times New Roman" charset="0"/>
                <a:ea typeface="Times New Roman" charset="0"/>
                <a:cs typeface="Times New Roman" charset="0"/>
              </a:rPr>
              <a:t>K</a:t>
            </a:r>
          </a:p>
        </p:txBody>
      </p:sp>
      <p:sp>
        <p:nvSpPr>
          <p:cNvPr id="30742" name="TextBox 31"/>
          <p:cNvSpPr txBox="1">
            <a:spLocks noChangeArrowheads="1"/>
          </p:cNvSpPr>
          <p:nvPr/>
        </p:nvSpPr>
        <p:spPr bwMode="auto">
          <a:xfrm>
            <a:off x="1676400" y="3124200"/>
            <a:ext cx="1143000" cy="523875"/>
          </a:xfrm>
          <a:prstGeom prst="rect">
            <a:avLst/>
          </a:prstGeom>
          <a:noFill/>
          <a:ln w="9525">
            <a:noFill/>
            <a:miter lim="800000"/>
            <a:headEnd/>
            <a:tailEnd/>
          </a:ln>
        </p:spPr>
        <p:txBody>
          <a:bodyPr>
            <a:prstTxWarp prst="textNoShape">
              <a:avLst/>
            </a:prstTxWarp>
            <a:spAutoFit/>
          </a:bodyPr>
          <a:lstStyle/>
          <a:p>
            <a:r>
              <a:rPr lang="en-US" sz="2800">
                <a:solidFill>
                  <a:srgbClr val="0000FF"/>
                </a:solidFill>
              </a:rPr>
              <a:t>B</a:t>
            </a:r>
          </a:p>
        </p:txBody>
      </p:sp>
      <p:cxnSp>
        <p:nvCxnSpPr>
          <p:cNvPr id="34" name="Straight Arrow Connector 33"/>
          <p:cNvCxnSpPr/>
          <p:nvPr/>
        </p:nvCxnSpPr>
        <p:spPr>
          <a:xfrm>
            <a:off x="762000" y="3198813"/>
            <a:ext cx="22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 y="33528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0741" idx="2"/>
          </p:cNvCxnSpPr>
          <p:nvPr/>
        </p:nvCxnSpPr>
        <p:spPr>
          <a:xfrm rot="16200000" flipH="1">
            <a:off x="13494" y="3975894"/>
            <a:ext cx="1535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0741" idx="2"/>
          </p:cNvCxnSpPr>
          <p:nvPr/>
        </p:nvCxnSpPr>
        <p:spPr>
          <a:xfrm rot="16200000" flipH="1">
            <a:off x="-367506" y="4356894"/>
            <a:ext cx="2297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47" name="TextBox 29"/>
          <p:cNvSpPr txBox="1">
            <a:spLocks noChangeArrowheads="1"/>
          </p:cNvSpPr>
          <p:nvPr/>
        </p:nvSpPr>
        <p:spPr bwMode="auto">
          <a:xfrm>
            <a:off x="4343400" y="5372100"/>
            <a:ext cx="2743200" cy="954088"/>
          </a:xfrm>
          <a:prstGeom prst="rect">
            <a:avLst/>
          </a:prstGeom>
          <a:noFill/>
          <a:ln w="9525">
            <a:noFill/>
            <a:miter lim="800000"/>
            <a:headEnd/>
            <a:tailEnd/>
          </a:ln>
        </p:spPr>
        <p:txBody>
          <a:bodyPr>
            <a:prstTxWarp prst="textNoShape">
              <a:avLst/>
            </a:prstTxWarp>
            <a:spAutoFit/>
          </a:bodyPr>
          <a:lstStyle/>
          <a:p>
            <a:r>
              <a:rPr lang="en-US" sz="2800">
                <a:solidFill>
                  <a:srgbClr val="0000FF"/>
                </a:solidFill>
              </a:rPr>
              <a:t>B=0 out here for awhile</a:t>
            </a:r>
          </a:p>
        </p:txBody>
      </p:sp>
      <p:cxnSp>
        <p:nvCxnSpPr>
          <p:cNvPr id="31" name="Straight Arrow Connector 30"/>
          <p:cNvCxnSpPr/>
          <p:nvPr/>
        </p:nvCxnSpPr>
        <p:spPr>
          <a:xfrm rot="5400000" flipH="1" flipV="1">
            <a:off x="762794" y="4342606"/>
            <a:ext cx="18288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23901" y="4533900"/>
            <a:ext cx="3581400" cy="3175"/>
          </a:xfrm>
          <a:prstGeom prst="line">
            <a:avLst/>
          </a:prstGeom>
          <a:ln w="2857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09800" y="5791200"/>
            <a:ext cx="1143000" cy="1588"/>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30751" name="TextBox 40"/>
          <p:cNvSpPr txBox="1">
            <a:spLocks noChangeArrowheads="1"/>
          </p:cNvSpPr>
          <p:nvPr/>
        </p:nvSpPr>
        <p:spPr bwMode="auto">
          <a:xfrm>
            <a:off x="2590800" y="5830888"/>
            <a:ext cx="1447800" cy="646112"/>
          </a:xfrm>
          <a:prstGeom prst="rect">
            <a:avLst/>
          </a:prstGeom>
          <a:noFill/>
          <a:ln w="9525">
            <a:noFill/>
            <a:miter lim="800000"/>
            <a:headEnd/>
            <a:tailEnd/>
          </a:ln>
        </p:spPr>
        <p:txBody>
          <a:bodyPr>
            <a:prstTxWarp prst="textNoShape">
              <a:avLst/>
            </a:prstTxWarp>
            <a:spAutoFit/>
          </a:bodyPr>
          <a:lstStyle/>
          <a:p>
            <a:r>
              <a:rPr lang="en-US"/>
              <a:t>Front moves at v.</a:t>
            </a:r>
          </a:p>
        </p:txBody>
      </p:sp>
      <p:sp>
        <p:nvSpPr>
          <p:cNvPr id="32"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10.19</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44921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68300"/>
            <a:ext cx="8801186" cy="469900"/>
          </a:xfrm>
        </p:spPr>
        <p:txBody>
          <a:bodyPr>
            <a:noAutofit/>
          </a:bodyPr>
          <a:lstStyle/>
          <a:p>
            <a:pPr algn="l"/>
            <a:r>
              <a:rPr lang="en-US" sz="2800" dirty="0" smtClean="0"/>
              <a:t>If I tell you		         ,  what can you conclude about </a:t>
            </a:r>
            <a:r>
              <a:rPr lang="en-US" sz="2800" b="1" dirty="0" smtClean="0"/>
              <a:t>F</a:t>
            </a:r>
            <a:r>
              <a:rPr lang="en-US" sz="2800" dirty="0" smtClean="0"/>
              <a:t>?  </a:t>
            </a:r>
            <a:endParaRPr lang="en-US" sz="2800" dirty="0"/>
          </a:p>
        </p:txBody>
      </p:sp>
      <p:graphicFrame>
        <p:nvGraphicFramePr>
          <p:cNvPr id="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0170750"/>
              </p:ext>
            </p:extLst>
          </p:nvPr>
        </p:nvGraphicFramePr>
        <p:xfrm>
          <a:off x="1909011" y="393700"/>
          <a:ext cx="1468438" cy="469900"/>
        </p:xfrm>
        <a:graphic>
          <a:graphicData uri="http://schemas.openxmlformats.org/presentationml/2006/ole">
            <p:oleObj spid="_x0000_s1060" name="Equation" r:id="rId4" imgW="635000" imgH="203200" progId="Equation.3">
              <p:embed/>
            </p:oleObj>
          </a:graphicData>
        </a:graphic>
      </p:graphicFrame>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0162911"/>
              </p:ext>
            </p:extLst>
          </p:nvPr>
        </p:nvGraphicFramePr>
        <p:xfrm>
          <a:off x="319088" y="1254719"/>
          <a:ext cx="4141787" cy="2732088"/>
        </p:xfrm>
        <a:graphic>
          <a:graphicData uri="http://schemas.openxmlformats.org/presentationml/2006/ole">
            <p:oleObj spid="_x0000_s1061" name="Equation" r:id="rId5" imgW="1790700" imgH="11811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10.2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955120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304800" y="63500"/>
            <a:ext cx="8534400" cy="2209800"/>
          </a:xfrm>
        </p:spPr>
        <p:txBody>
          <a:bodyPr/>
          <a:lstStyle/>
          <a:p>
            <a:pPr algn="l" eaLnBrk="1" hangingPunct="1"/>
            <a:r>
              <a:rPr lang="en-US" sz="2800" dirty="0">
                <a:latin typeface="Arial" charset="0"/>
                <a:ea typeface="Times New Roman" charset="0"/>
                <a:cs typeface="Times New Roman" charset="0"/>
              </a:rPr>
              <a:t>A </a:t>
            </a:r>
            <a:r>
              <a:rPr lang="en-US" sz="2800" dirty="0" smtClean="0">
                <a:latin typeface="Arial" charset="0"/>
                <a:ea typeface="Times New Roman" charset="0"/>
                <a:cs typeface="Times New Roman" charset="0"/>
              </a:rPr>
              <a:t>neutral infinite </a:t>
            </a:r>
            <a:r>
              <a:rPr lang="en-US" sz="2800" dirty="0">
                <a:latin typeface="Arial" charset="0"/>
                <a:ea typeface="Times New Roman" charset="0"/>
                <a:cs typeface="Times New Roman" charset="0"/>
              </a:rPr>
              <a:t>current sheet, </a:t>
            </a:r>
            <a:r>
              <a:rPr lang="en-US" sz="2800" b="1" dirty="0">
                <a:latin typeface="Arial" charset="0"/>
                <a:ea typeface="Times New Roman" charset="0"/>
                <a:cs typeface="Times New Roman" charset="0"/>
              </a:rPr>
              <a:t>K</a:t>
            </a:r>
            <a:r>
              <a:rPr lang="en-US" sz="2800" dirty="0">
                <a:latin typeface="Arial" charset="0"/>
                <a:ea typeface="Times New Roman" charset="0"/>
                <a:cs typeface="Times New Roman" charset="0"/>
              </a:rPr>
              <a:t>, is turned on at </a:t>
            </a:r>
            <a:r>
              <a:rPr lang="en-US" sz="2800" i="1" dirty="0">
                <a:latin typeface="Arial" charset="0"/>
                <a:ea typeface="Times New Roman" charset="0"/>
                <a:cs typeface="Times New Roman" charset="0"/>
              </a:rPr>
              <a:t>t</a:t>
            </a:r>
            <a:r>
              <a:rPr lang="en-US" sz="2800" dirty="0">
                <a:latin typeface="Arial" charset="0"/>
                <a:ea typeface="Times New Roman" charset="0"/>
                <a:cs typeface="Times New Roman" charset="0"/>
              </a:rPr>
              <a:t>=0, flows in the </a:t>
            </a:r>
            <a:r>
              <a:rPr lang="en-US" sz="2800" i="1" dirty="0">
                <a:latin typeface="Arial" charset="0"/>
                <a:ea typeface="Times New Roman" charset="0"/>
                <a:cs typeface="Times New Roman" charset="0"/>
              </a:rPr>
              <a:t>x-y</a:t>
            </a:r>
            <a:r>
              <a:rPr lang="en-US" sz="2800" dirty="0">
                <a:latin typeface="Arial" charset="0"/>
                <a:ea typeface="Times New Roman" charset="0"/>
                <a:cs typeface="Times New Roman" charset="0"/>
              </a:rPr>
              <a:t> plane, in the </a:t>
            </a:r>
            <a:r>
              <a:rPr lang="en-US" sz="2800" dirty="0" smtClean="0">
                <a:latin typeface="Arial" charset="0"/>
                <a:ea typeface="Times New Roman" charset="0"/>
                <a:cs typeface="Times New Roman" charset="0"/>
              </a:rPr>
              <a:t>+</a:t>
            </a:r>
            <a:r>
              <a:rPr lang="en-US" sz="2800" i="1" dirty="0" smtClean="0">
                <a:latin typeface="Arial" charset="0"/>
                <a:ea typeface="Times New Roman" charset="0"/>
                <a:cs typeface="Times New Roman" charset="0"/>
              </a:rPr>
              <a:t>y</a:t>
            </a:r>
            <a:r>
              <a:rPr lang="en-US" sz="2800" dirty="0" smtClean="0">
                <a:latin typeface="Arial" charset="0"/>
                <a:ea typeface="Times New Roman" charset="0"/>
                <a:cs typeface="Times New Roman" charset="0"/>
              </a:rPr>
              <a:t> </a:t>
            </a:r>
            <a:r>
              <a:rPr lang="en-US" sz="2800" dirty="0">
                <a:latin typeface="Arial" charset="0"/>
                <a:ea typeface="Times New Roman" charset="0"/>
                <a:cs typeface="Times New Roman" charset="0"/>
              </a:rPr>
              <a:t>direction. </a:t>
            </a:r>
            <a:r>
              <a:rPr lang="en-US" sz="2800" dirty="0" smtClean="0">
                <a:latin typeface="Arial" charset="0"/>
                <a:ea typeface="Times New Roman" charset="0"/>
                <a:cs typeface="Times New Roman" charset="0"/>
              </a:rPr>
              <a:t/>
            </a:r>
            <a:br>
              <a:rPr lang="en-US" sz="2800" dirty="0" smtClean="0">
                <a:latin typeface="Arial" charset="0"/>
                <a:ea typeface="Times New Roman" charset="0"/>
                <a:cs typeface="Times New Roman" charset="0"/>
              </a:rPr>
            </a:br>
            <a:r>
              <a:rPr lang="en-US" sz="2800" dirty="0" smtClean="0">
                <a:solidFill>
                  <a:srgbClr val="660066"/>
                </a:solidFill>
                <a:latin typeface="Arial" charset="0"/>
                <a:ea typeface="Times New Roman" charset="0"/>
                <a:cs typeface="Times New Roman" charset="0"/>
              </a:rPr>
              <a:t>Shortly </a:t>
            </a:r>
            <a:r>
              <a:rPr lang="en-US" sz="2800" dirty="0">
                <a:solidFill>
                  <a:srgbClr val="660066"/>
                </a:solidFill>
                <a:latin typeface="Arial" charset="0"/>
                <a:ea typeface="Times New Roman" charset="0"/>
                <a:cs typeface="Times New Roman" charset="0"/>
              </a:rPr>
              <a:t>afterwards, the </a:t>
            </a:r>
            <a:r>
              <a:rPr lang="en-US" sz="2800" b="1" dirty="0">
                <a:solidFill>
                  <a:srgbClr val="660066"/>
                </a:solidFill>
                <a:latin typeface="Arial" charset="0"/>
                <a:ea typeface="Times New Roman" charset="0"/>
                <a:cs typeface="Times New Roman" charset="0"/>
              </a:rPr>
              <a:t>E</a:t>
            </a:r>
            <a:r>
              <a:rPr lang="en-US" sz="2800" dirty="0">
                <a:solidFill>
                  <a:srgbClr val="660066"/>
                </a:solidFill>
                <a:latin typeface="Arial" charset="0"/>
                <a:ea typeface="Times New Roman" charset="0"/>
                <a:cs typeface="Times New Roman" charset="0"/>
              </a:rPr>
              <a:t> field very near the sheet:</a:t>
            </a:r>
          </a:p>
        </p:txBody>
      </p:sp>
      <p:sp>
        <p:nvSpPr>
          <p:cNvPr id="28675" name="Subtitle 2"/>
          <p:cNvSpPr>
            <a:spLocks noGrp="1"/>
          </p:cNvSpPr>
          <p:nvPr>
            <p:ph type="subTitle" idx="1"/>
          </p:nvPr>
        </p:nvSpPr>
        <p:spPr>
          <a:xfrm>
            <a:off x="3822700" y="1752600"/>
            <a:ext cx="4953000" cy="3657600"/>
          </a:xfrm>
        </p:spPr>
        <p:txBody>
          <a:bodyPr/>
          <a:lstStyle/>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is in the </a:t>
            </a:r>
            <a:r>
              <a:rPr lang="en-US" sz="2800" dirty="0" smtClean="0">
                <a:solidFill>
                  <a:schemeClr val="tx1"/>
                </a:solidFill>
                <a:latin typeface="Arial" charset="0"/>
                <a:ea typeface="Times New Roman" charset="0"/>
                <a:cs typeface="Times New Roman" charset="0"/>
              </a:rPr>
              <a:t>-</a:t>
            </a:r>
            <a:r>
              <a:rPr lang="en-US" sz="2800" i="1" dirty="0" smtClean="0">
                <a:solidFill>
                  <a:schemeClr val="tx1"/>
                </a:solidFill>
                <a:latin typeface="Arial" charset="0"/>
                <a:ea typeface="Times New Roman" charset="0"/>
                <a:cs typeface="Times New Roman" charset="0"/>
              </a:rPr>
              <a:t>z</a:t>
            </a:r>
            <a:r>
              <a:rPr lang="en-US" sz="2800" dirty="0">
                <a:solidFill>
                  <a:schemeClr val="tx1"/>
                </a:solidFill>
                <a:latin typeface="Arial" charset="0"/>
                <a:ea typeface="Times New Roman" charset="0"/>
                <a:cs typeface="Times New Roman" charset="0"/>
              </a:rPr>
              <a:t>-direction</a:t>
            </a:r>
            <a:endParaRPr lang="en-US" sz="2800" baseline="30000" dirty="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is in the </a:t>
            </a:r>
            <a:r>
              <a:rPr lang="en-US" sz="2800" dirty="0" smtClean="0">
                <a:solidFill>
                  <a:schemeClr val="tx1"/>
                </a:solidFill>
                <a:latin typeface="Arial" charset="0"/>
                <a:ea typeface="Times New Roman" charset="0"/>
                <a:cs typeface="Times New Roman" charset="0"/>
              </a:rPr>
              <a:t>-</a:t>
            </a:r>
            <a:r>
              <a:rPr lang="en-US" sz="2800" i="1" dirty="0" smtClean="0">
                <a:solidFill>
                  <a:schemeClr val="tx1"/>
                </a:solidFill>
                <a:latin typeface="Arial" charset="0"/>
                <a:ea typeface="Times New Roman" charset="0"/>
                <a:cs typeface="Times New Roman" charset="0"/>
              </a:rPr>
              <a:t>x</a:t>
            </a:r>
            <a:r>
              <a:rPr lang="en-US" sz="2800" dirty="0">
                <a:solidFill>
                  <a:schemeClr val="tx1"/>
                </a:solidFill>
                <a:latin typeface="Arial" charset="0"/>
                <a:ea typeface="Times New Roman" charset="0"/>
                <a:cs typeface="Times New Roman" charset="0"/>
              </a:rPr>
              <a:t>-direction</a:t>
            </a:r>
            <a:endParaRPr lang="en-US" sz="2800" baseline="30000" dirty="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is in the </a:t>
            </a:r>
            <a:r>
              <a:rPr lang="en-US" sz="2800" dirty="0" smtClean="0">
                <a:solidFill>
                  <a:schemeClr val="tx1"/>
                </a:solidFill>
                <a:latin typeface="Arial" charset="0"/>
                <a:ea typeface="Times New Roman" charset="0"/>
                <a:cs typeface="Times New Roman" charset="0"/>
              </a:rPr>
              <a:t>-</a:t>
            </a:r>
            <a:r>
              <a:rPr lang="en-US" sz="2800" i="1" dirty="0" smtClean="0">
                <a:solidFill>
                  <a:schemeClr val="tx1"/>
                </a:solidFill>
                <a:latin typeface="Arial" charset="0"/>
                <a:ea typeface="Times New Roman" charset="0"/>
                <a:cs typeface="Times New Roman" charset="0"/>
              </a:rPr>
              <a:t>y</a:t>
            </a:r>
            <a:r>
              <a:rPr lang="en-US" sz="2800" dirty="0">
                <a:solidFill>
                  <a:schemeClr val="tx1"/>
                </a:solidFill>
                <a:latin typeface="Arial" charset="0"/>
                <a:ea typeface="Times New Roman" charset="0"/>
                <a:cs typeface="Times New Roman" charset="0"/>
              </a:rPr>
              <a:t>-direction</a:t>
            </a: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is actually zero close to </a:t>
            </a:r>
            <a:r>
              <a:rPr lang="en-US" sz="2800" b="1" dirty="0">
                <a:solidFill>
                  <a:schemeClr val="tx1"/>
                </a:solidFill>
                <a:latin typeface="Arial" charset="0"/>
                <a:ea typeface="Times New Roman" charset="0"/>
                <a:cs typeface="Times New Roman" charset="0"/>
              </a:rPr>
              <a:t>K</a:t>
            </a:r>
            <a:r>
              <a:rPr lang="en-US" sz="2800" dirty="0">
                <a:solidFill>
                  <a:schemeClr val="tx1"/>
                </a:solidFill>
                <a:latin typeface="Arial" charset="0"/>
                <a:ea typeface="Times New Roman" charset="0"/>
                <a:cs typeface="Times New Roman" charset="0"/>
              </a:rPr>
              <a:t>.</a:t>
            </a:r>
            <a:endParaRPr lang="en-US" sz="2800" i="1" dirty="0">
              <a:solidFill>
                <a:schemeClr val="tx1"/>
              </a:solidFill>
              <a:latin typeface="Arial" charset="0"/>
              <a:ea typeface="Times New Roman" charset="0"/>
              <a:cs typeface="Times New Roman" charset="0"/>
            </a:endParaRPr>
          </a:p>
          <a:p>
            <a:pPr marL="514350" indent="-514350" algn="l" eaLnBrk="1" hangingPunct="1">
              <a:buFont typeface="Arial" charset="0"/>
              <a:buAutoNum type="alphaUcParenR"/>
            </a:pPr>
            <a:r>
              <a:rPr lang="en-US" sz="2800" dirty="0">
                <a:solidFill>
                  <a:schemeClr val="tx1"/>
                </a:solidFill>
                <a:latin typeface="Arial" charset="0"/>
                <a:ea typeface="Times New Roman" charset="0"/>
                <a:cs typeface="Times New Roman" charset="0"/>
              </a:rPr>
              <a:t> None of these</a:t>
            </a:r>
          </a:p>
          <a:p>
            <a:pPr marL="514350" indent="-514350" algn="l" eaLnBrk="1" hangingPunct="1"/>
            <a:endParaRPr lang="en-US" sz="2800" dirty="0">
              <a:solidFill>
                <a:schemeClr val="tx1"/>
              </a:solidFill>
              <a:latin typeface="Times New Roman" charset="0"/>
              <a:ea typeface="Times New Roman" charset="0"/>
              <a:cs typeface="Times New Roman" charset="0"/>
            </a:endParaRPr>
          </a:p>
          <a:p>
            <a:pPr marL="514350" indent="-514350" algn="l" eaLnBrk="1" hangingPunct="1"/>
            <a:endParaRPr lang="en-US" sz="2800" dirty="0">
              <a:solidFill>
                <a:schemeClr val="tx1"/>
              </a:solidFill>
              <a:latin typeface="Times New Roman" charset="0"/>
              <a:ea typeface="Times New Roman" charset="0"/>
              <a:cs typeface="Times New Roman" charset="0"/>
            </a:endParaRPr>
          </a:p>
        </p:txBody>
      </p:sp>
      <p:sp>
        <p:nvSpPr>
          <p:cNvPr id="5" name="Oval 4"/>
          <p:cNvSpPr/>
          <p:nvPr/>
        </p:nvSpPr>
        <p:spPr>
          <a:xfrm>
            <a:off x="1219200" y="30480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066800" y="2895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192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0668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19200" y="4419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066800"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219200" y="51054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066800" y="495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219200" y="5791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066800" y="5638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5400000" flipH="1" flipV="1">
            <a:off x="-646112" y="4457700"/>
            <a:ext cx="38846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800" y="4495800"/>
            <a:ext cx="29718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688" name="TextBox 20"/>
          <p:cNvSpPr txBox="1">
            <a:spLocks noChangeArrowheads="1"/>
          </p:cNvSpPr>
          <p:nvPr/>
        </p:nvSpPr>
        <p:spPr bwMode="auto">
          <a:xfrm>
            <a:off x="1371600" y="2525713"/>
            <a:ext cx="381000" cy="369887"/>
          </a:xfrm>
          <a:prstGeom prst="rect">
            <a:avLst/>
          </a:prstGeom>
          <a:noFill/>
          <a:ln w="9525">
            <a:noFill/>
            <a:miter lim="800000"/>
            <a:headEnd/>
            <a:tailEnd/>
          </a:ln>
        </p:spPr>
        <p:txBody>
          <a:bodyPr>
            <a:prstTxWarp prst="textNoShape">
              <a:avLst/>
            </a:prstTxWarp>
            <a:spAutoFit/>
          </a:bodyPr>
          <a:lstStyle/>
          <a:p>
            <a:r>
              <a:rPr lang="en-US"/>
              <a:t>X</a:t>
            </a:r>
          </a:p>
        </p:txBody>
      </p:sp>
      <p:sp>
        <p:nvSpPr>
          <p:cNvPr id="28689" name="TextBox 21"/>
          <p:cNvSpPr txBox="1">
            <a:spLocks noChangeArrowheads="1"/>
          </p:cNvSpPr>
          <p:nvPr/>
        </p:nvSpPr>
        <p:spPr bwMode="auto">
          <a:xfrm>
            <a:off x="2819400" y="4114800"/>
            <a:ext cx="3810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8690" name="TextBox 22"/>
          <p:cNvSpPr txBox="1">
            <a:spLocks noChangeArrowheads="1"/>
          </p:cNvSpPr>
          <p:nvPr/>
        </p:nvSpPr>
        <p:spPr bwMode="auto">
          <a:xfrm>
            <a:off x="914400" y="4038600"/>
            <a:ext cx="381000" cy="369888"/>
          </a:xfrm>
          <a:prstGeom prst="rect">
            <a:avLst/>
          </a:prstGeom>
          <a:noFill/>
          <a:ln w="9525">
            <a:noFill/>
            <a:miter lim="800000"/>
            <a:headEnd/>
            <a:tailEnd/>
          </a:ln>
        </p:spPr>
        <p:txBody>
          <a:bodyPr>
            <a:prstTxWarp prst="textNoShape">
              <a:avLst/>
            </a:prstTxWarp>
            <a:spAutoFit/>
          </a:bodyPr>
          <a:lstStyle/>
          <a:p>
            <a:r>
              <a:rPr lang="en-US"/>
              <a:t>Y</a:t>
            </a:r>
          </a:p>
        </p:txBody>
      </p:sp>
      <p:sp>
        <p:nvSpPr>
          <p:cNvPr id="28691" name="TextBox 26"/>
          <p:cNvSpPr txBox="1">
            <a:spLocks noChangeArrowheads="1"/>
          </p:cNvSpPr>
          <p:nvPr/>
        </p:nvSpPr>
        <p:spPr bwMode="auto">
          <a:xfrm>
            <a:off x="228600" y="4572000"/>
            <a:ext cx="5334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8692" name="TextBox 27"/>
          <p:cNvSpPr txBox="1">
            <a:spLocks noChangeArrowheads="1"/>
          </p:cNvSpPr>
          <p:nvPr/>
        </p:nvSpPr>
        <p:spPr bwMode="auto">
          <a:xfrm>
            <a:off x="1371600" y="6096000"/>
            <a:ext cx="457200" cy="369888"/>
          </a:xfrm>
          <a:prstGeom prst="rect">
            <a:avLst/>
          </a:prstGeom>
          <a:noFill/>
          <a:ln w="9525">
            <a:noFill/>
            <a:miter lim="800000"/>
            <a:headEnd/>
            <a:tailEnd/>
          </a:ln>
        </p:spPr>
        <p:txBody>
          <a:bodyPr>
            <a:prstTxWarp prst="textNoShape">
              <a:avLst/>
            </a:prstTxWarp>
            <a:spAutoFit/>
          </a:bodyPr>
          <a:lstStyle/>
          <a:p>
            <a:r>
              <a:rPr lang="en-US"/>
              <a:t>-X</a:t>
            </a:r>
          </a:p>
        </p:txBody>
      </p:sp>
      <p:sp>
        <p:nvSpPr>
          <p:cNvPr id="28693" name="TextBox 28"/>
          <p:cNvSpPr txBox="1">
            <a:spLocks noChangeArrowheads="1"/>
          </p:cNvSpPr>
          <p:nvPr/>
        </p:nvSpPr>
        <p:spPr bwMode="auto">
          <a:xfrm>
            <a:off x="381000" y="3048000"/>
            <a:ext cx="381000" cy="369888"/>
          </a:xfrm>
          <a:prstGeom prst="rect">
            <a:avLst/>
          </a:prstGeom>
          <a:noFill/>
          <a:ln w="9525">
            <a:noFill/>
            <a:miter lim="800000"/>
            <a:headEnd/>
            <a:tailEnd/>
          </a:ln>
        </p:spPr>
        <p:txBody>
          <a:bodyPr>
            <a:prstTxWarp prst="textNoShape">
              <a:avLst/>
            </a:prstTxWarp>
            <a:spAutoFit/>
          </a:bodyPr>
          <a:lstStyle/>
          <a:p>
            <a:r>
              <a:rPr lang="en-US" i="1">
                <a:latin typeface="Times New Roman" charset="0"/>
                <a:ea typeface="Times New Roman" charset="0"/>
                <a:cs typeface="Times New Roman" charset="0"/>
              </a:rPr>
              <a:t>K</a:t>
            </a:r>
          </a:p>
        </p:txBody>
      </p:sp>
      <p:sp>
        <p:nvSpPr>
          <p:cNvPr id="28694" name="TextBox 31"/>
          <p:cNvSpPr txBox="1">
            <a:spLocks noChangeArrowheads="1"/>
          </p:cNvSpPr>
          <p:nvPr/>
        </p:nvSpPr>
        <p:spPr bwMode="auto">
          <a:xfrm>
            <a:off x="1676400" y="3124200"/>
            <a:ext cx="1143000" cy="523875"/>
          </a:xfrm>
          <a:prstGeom prst="rect">
            <a:avLst/>
          </a:prstGeom>
          <a:noFill/>
          <a:ln w="9525">
            <a:noFill/>
            <a:miter lim="800000"/>
            <a:headEnd/>
            <a:tailEnd/>
          </a:ln>
        </p:spPr>
        <p:txBody>
          <a:bodyPr>
            <a:prstTxWarp prst="textNoShape">
              <a:avLst/>
            </a:prstTxWarp>
            <a:spAutoFit/>
          </a:bodyPr>
          <a:lstStyle/>
          <a:p>
            <a:r>
              <a:rPr lang="en-US" sz="2800">
                <a:solidFill>
                  <a:srgbClr val="0000FF"/>
                </a:solidFill>
              </a:rPr>
              <a:t>B</a:t>
            </a:r>
          </a:p>
        </p:txBody>
      </p:sp>
      <p:cxnSp>
        <p:nvCxnSpPr>
          <p:cNvPr id="34" name="Straight Arrow Connector 33"/>
          <p:cNvCxnSpPr/>
          <p:nvPr/>
        </p:nvCxnSpPr>
        <p:spPr>
          <a:xfrm>
            <a:off x="762000" y="3198813"/>
            <a:ext cx="22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 y="33528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693" idx="2"/>
          </p:cNvCxnSpPr>
          <p:nvPr/>
        </p:nvCxnSpPr>
        <p:spPr>
          <a:xfrm rot="16200000" flipH="1">
            <a:off x="13494" y="3975894"/>
            <a:ext cx="1535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693" idx="2"/>
          </p:cNvCxnSpPr>
          <p:nvPr/>
        </p:nvCxnSpPr>
        <p:spPr>
          <a:xfrm rot="16200000" flipH="1">
            <a:off x="-367506" y="4356894"/>
            <a:ext cx="2297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99" name="TextBox 29"/>
          <p:cNvSpPr txBox="1">
            <a:spLocks noChangeArrowheads="1"/>
          </p:cNvSpPr>
          <p:nvPr/>
        </p:nvSpPr>
        <p:spPr bwMode="auto">
          <a:xfrm>
            <a:off x="4572000" y="4419600"/>
            <a:ext cx="1295400" cy="2246313"/>
          </a:xfrm>
          <a:prstGeom prst="rect">
            <a:avLst/>
          </a:prstGeom>
          <a:noFill/>
          <a:ln w="9525">
            <a:noFill/>
            <a:miter lim="800000"/>
            <a:headEnd/>
            <a:tailEnd/>
          </a:ln>
        </p:spPr>
        <p:txBody>
          <a:bodyPr>
            <a:prstTxWarp prst="textNoShape">
              <a:avLst/>
            </a:prstTxWarp>
            <a:spAutoFit/>
          </a:bodyPr>
          <a:lstStyle/>
          <a:p>
            <a:r>
              <a:rPr lang="en-US" sz="2800">
                <a:solidFill>
                  <a:srgbClr val="0000FF"/>
                </a:solidFill>
              </a:rPr>
              <a:t>B=0 out here for awhile</a:t>
            </a:r>
          </a:p>
        </p:txBody>
      </p:sp>
      <p:cxnSp>
        <p:nvCxnSpPr>
          <p:cNvPr id="31" name="Straight Arrow Connector 30"/>
          <p:cNvCxnSpPr/>
          <p:nvPr/>
        </p:nvCxnSpPr>
        <p:spPr>
          <a:xfrm rot="5400000" flipH="1" flipV="1">
            <a:off x="762794" y="4418806"/>
            <a:ext cx="18288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023938" y="4314825"/>
            <a:ext cx="3581400" cy="3175"/>
          </a:xfrm>
          <a:prstGeom prst="line">
            <a:avLst/>
          </a:prstGeom>
          <a:ln w="2857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09800" y="5791200"/>
            <a:ext cx="1143000" cy="1588"/>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28703" name="TextBox 40"/>
          <p:cNvSpPr txBox="1">
            <a:spLocks noChangeArrowheads="1"/>
          </p:cNvSpPr>
          <p:nvPr/>
        </p:nvSpPr>
        <p:spPr bwMode="auto">
          <a:xfrm>
            <a:off x="2819400" y="5830888"/>
            <a:ext cx="1447800" cy="646112"/>
          </a:xfrm>
          <a:prstGeom prst="rect">
            <a:avLst/>
          </a:prstGeom>
          <a:noFill/>
          <a:ln w="9525">
            <a:noFill/>
            <a:miter lim="800000"/>
            <a:headEnd/>
            <a:tailEnd/>
          </a:ln>
        </p:spPr>
        <p:txBody>
          <a:bodyPr>
            <a:prstTxWarp prst="textNoShape">
              <a:avLst/>
            </a:prstTxWarp>
            <a:spAutoFit/>
          </a:bodyPr>
          <a:lstStyle/>
          <a:p>
            <a:r>
              <a:rPr lang="en-US"/>
              <a:t>Front moves at v.</a:t>
            </a:r>
          </a:p>
        </p:txBody>
      </p:sp>
      <p:sp>
        <p:nvSpPr>
          <p:cNvPr id="32"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10.20</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067446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099" y="393700"/>
            <a:ext cx="8782229" cy="469900"/>
          </a:xfrm>
        </p:spPr>
        <p:txBody>
          <a:bodyPr>
            <a:noAutofit/>
          </a:bodyPr>
          <a:lstStyle/>
          <a:p>
            <a:pPr algn="l"/>
            <a:r>
              <a:rPr lang="en-US" sz="2800" dirty="0" smtClean="0"/>
              <a:t>If I tell you		        , what can you conclude about </a:t>
            </a:r>
            <a:r>
              <a:rPr lang="en-US" sz="2800" b="1" dirty="0" smtClean="0"/>
              <a:t>F</a:t>
            </a:r>
            <a:r>
              <a:rPr lang="en-US" sz="2800" dirty="0" smtClean="0"/>
              <a:t>?  </a:t>
            </a:r>
            <a:endParaRPr lang="en-US" sz="2800" dirty="0"/>
          </a:p>
        </p:txBody>
      </p:sp>
      <p:graphicFrame>
        <p:nvGraphicFramePr>
          <p:cNvPr id="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1240427"/>
              </p:ext>
            </p:extLst>
          </p:nvPr>
        </p:nvGraphicFramePr>
        <p:xfrm>
          <a:off x="1830388" y="419100"/>
          <a:ext cx="1322387" cy="469900"/>
        </p:xfrm>
        <a:graphic>
          <a:graphicData uri="http://schemas.openxmlformats.org/presentationml/2006/ole">
            <p:oleObj spid="_x0000_s2084" name="Equation" r:id="rId4" imgW="571500" imgH="203200" progId="Equation.3">
              <p:embed/>
            </p:oleObj>
          </a:graphicData>
        </a:graphic>
      </p:graphicFrame>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7824514"/>
              </p:ext>
            </p:extLst>
          </p:nvPr>
        </p:nvGraphicFramePr>
        <p:xfrm>
          <a:off x="319088" y="1254720"/>
          <a:ext cx="4141787" cy="2732088"/>
        </p:xfrm>
        <a:graphic>
          <a:graphicData uri="http://schemas.openxmlformats.org/presentationml/2006/ole">
            <p:oleObj spid="_x0000_s2085" name="Equation" r:id="rId5" imgW="1790700" imgH="11811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10.3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301341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099" y="139699"/>
            <a:ext cx="8725361" cy="940897"/>
          </a:xfrm>
        </p:spPr>
        <p:txBody>
          <a:bodyPr>
            <a:noAutofit/>
          </a:bodyPr>
          <a:lstStyle/>
          <a:p>
            <a:pPr algn="l"/>
            <a:r>
              <a:rPr lang="en-US" sz="2800" dirty="0" smtClean="0"/>
              <a:t>If I tell you		      ,  what can you conclude about </a:t>
            </a:r>
            <a:r>
              <a:rPr lang="en-US" sz="2800" dirty="0"/>
              <a:t>f</a:t>
            </a:r>
            <a:r>
              <a:rPr lang="en-US" sz="2800" dirty="0" smtClean="0"/>
              <a:t>?  </a:t>
            </a:r>
            <a:endParaRPr lang="en-US" sz="2800" dirty="0"/>
          </a:p>
        </p:txBody>
      </p:sp>
      <p:graphicFrame>
        <p:nvGraphicFramePr>
          <p:cNvPr id="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3967061"/>
              </p:ext>
            </p:extLst>
          </p:nvPr>
        </p:nvGraphicFramePr>
        <p:xfrm>
          <a:off x="1936750" y="450850"/>
          <a:ext cx="1057275" cy="469900"/>
        </p:xfrm>
        <a:graphic>
          <a:graphicData uri="http://schemas.openxmlformats.org/presentationml/2006/ole">
            <p:oleObj spid="_x0000_s3104" name="Equation" r:id="rId4" imgW="457200" imgH="203200" progId="Equation.3">
              <p:embed/>
            </p:oleObj>
          </a:graphicData>
        </a:graphic>
      </p:graphicFrame>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7743731"/>
              </p:ext>
            </p:extLst>
          </p:nvPr>
        </p:nvGraphicFramePr>
        <p:xfrm>
          <a:off x="333375" y="1498365"/>
          <a:ext cx="4111625" cy="2586038"/>
        </p:xfrm>
        <a:graphic>
          <a:graphicData uri="http://schemas.openxmlformats.org/presentationml/2006/ole">
            <p:oleObj spid="_x0000_s3105" name="Equation" r:id="rId5" imgW="1778000" imgH="11176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10.4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814581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6969" y="1408113"/>
            <a:ext cx="8394700" cy="4350063"/>
          </a:xfrm>
        </p:spPr>
        <p:txBody>
          <a:bodyPr>
            <a:noAutofit/>
          </a:bodyPr>
          <a:lstStyle/>
          <a:p>
            <a:pPr algn="l"/>
            <a:r>
              <a:rPr lang="en-US" sz="2800" dirty="0" smtClean="0"/>
              <a:t>If I change gauge, so</a:t>
            </a:r>
            <a:br>
              <a:rPr lang="en-US" sz="2800" dirty="0" smtClean="0"/>
            </a:br>
            <a:r>
              <a:rPr lang="en-US" sz="2800" dirty="0" smtClean="0"/>
              <a:t>I claim B is unaffected. </a:t>
            </a:r>
            <a:r>
              <a:rPr lang="en-US" sz="2800" dirty="0" smtClean="0">
                <a:solidFill>
                  <a:srgbClr val="000090"/>
                </a:solidFill>
              </a:rPr>
              <a:t>But, what about E?</a:t>
            </a:r>
            <a:br>
              <a:rPr lang="en-US" sz="2800" dirty="0" smtClean="0">
                <a:solidFill>
                  <a:srgbClr val="000090"/>
                </a:solidFill>
              </a:rPr>
            </a:br>
            <a:r>
              <a:rPr lang="en-US" sz="2800" dirty="0"/>
              <a:t/>
            </a:r>
            <a:br>
              <a:rPr lang="en-US" sz="2800" dirty="0"/>
            </a:br>
            <a:r>
              <a:rPr lang="en-US" sz="2800" dirty="0" smtClean="0"/>
              <a:t>A) Looks like E is also unaffected</a:t>
            </a:r>
            <a:br>
              <a:rPr lang="en-US" sz="2800" dirty="0" smtClean="0"/>
            </a:br>
            <a:r>
              <a:rPr lang="en-US" sz="2800" dirty="0" smtClean="0"/>
              <a:t>B) Looks like we changed E, but that’s ok</a:t>
            </a:r>
            <a:br>
              <a:rPr lang="en-US" sz="2800" dirty="0" smtClean="0"/>
            </a:br>
            <a:r>
              <a:rPr lang="en-US" sz="2800" dirty="0" smtClean="0"/>
              <a:t>C) Looks like we changed E, that doesn’t seem acceptable</a:t>
            </a:r>
            <a:br>
              <a:rPr lang="en-US" sz="2800" dirty="0" smtClean="0"/>
            </a:br>
            <a:r>
              <a:rPr lang="en-US" sz="2800" dirty="0" smtClean="0"/>
              <a:t>D) What are we doing?    </a:t>
            </a:r>
            <a:endParaRPr lang="en-US" sz="2800" dirty="0"/>
          </a:p>
        </p:txBody>
      </p:sp>
      <p:graphicFrame>
        <p:nvGraphicFramePr>
          <p:cNvPr id="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8682920"/>
              </p:ext>
            </p:extLst>
          </p:nvPr>
        </p:nvGraphicFramePr>
        <p:xfrm>
          <a:off x="633412" y="127000"/>
          <a:ext cx="3544827" cy="1281113"/>
        </p:xfrm>
        <a:graphic>
          <a:graphicData uri="http://schemas.openxmlformats.org/presentationml/2006/ole">
            <p:oleObj spid="_x0000_s4128" name="Equation" r:id="rId4" imgW="1371600" imgH="495300" progId="Equation.3">
              <p:embed/>
            </p:oleObj>
          </a:graphicData>
        </a:graphic>
      </p:graphicFrame>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1528097"/>
              </p:ext>
            </p:extLst>
          </p:nvPr>
        </p:nvGraphicFramePr>
        <p:xfrm>
          <a:off x="3476720" y="1892301"/>
          <a:ext cx="1984375" cy="484188"/>
        </p:xfrm>
        <a:graphic>
          <a:graphicData uri="http://schemas.openxmlformats.org/presentationml/2006/ole">
            <p:oleObj spid="_x0000_s4129" name="Equation" r:id="rId5" imgW="990600" imgH="2413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10.5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85600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Why can’t we use a scalar potential to find the magnetic field, as we have done with the electric field, i.e., why can’t we use</a:t>
            </a:r>
            <a:endParaRPr lang="en-US" sz="2400" b="1" smtClean="0">
              <a:latin typeface="Arial" charset="0"/>
              <a:ea typeface="Arial" charset="0"/>
              <a:cs typeface="Arial" charset="0"/>
            </a:endParaRPr>
          </a:p>
        </p:txBody>
      </p:sp>
      <p:sp>
        <p:nvSpPr>
          <p:cNvPr id="22532" name="TextBox 3"/>
          <p:cNvSpPr txBox="1">
            <a:spLocks noChangeArrowheads="1"/>
          </p:cNvSpPr>
          <p:nvPr/>
        </p:nvSpPr>
        <p:spPr bwMode="auto">
          <a:xfrm>
            <a:off x="0" y="3124200"/>
            <a:ext cx="9144000" cy="3046413"/>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ea typeface="Arial" charset="0"/>
                <a:cs typeface="Arial" charset="0"/>
              </a:rPr>
              <a:t>Because the divergence of </a:t>
            </a:r>
            <a:r>
              <a:rPr lang="en-US" sz="2400" b="1" dirty="0">
                <a:ea typeface="Arial" charset="0"/>
                <a:cs typeface="Arial" charset="0"/>
              </a:rPr>
              <a:t>B</a:t>
            </a:r>
            <a:r>
              <a:rPr lang="en-US" sz="2400" dirty="0">
                <a:ea typeface="Arial" charset="0"/>
                <a:cs typeface="Arial" charset="0"/>
              </a:rPr>
              <a:t> is always zero</a:t>
            </a:r>
            <a:endParaRPr lang="en-US" sz="2400" dirty="0"/>
          </a:p>
          <a:p>
            <a:pPr marL="457200" indent="-457200">
              <a:buFontTx/>
              <a:buAutoNum type="alphaUcPeriod"/>
            </a:pPr>
            <a:r>
              <a:rPr lang="en-US" sz="2400" dirty="0"/>
              <a:t>Because only either </a:t>
            </a:r>
            <a:r>
              <a:rPr lang="en-US" sz="2400" b="1" dirty="0"/>
              <a:t>E</a:t>
            </a:r>
            <a:r>
              <a:rPr lang="en-US" sz="2400" dirty="0"/>
              <a:t> or </a:t>
            </a:r>
            <a:r>
              <a:rPr lang="en-US" sz="2400" b="1" dirty="0"/>
              <a:t>B</a:t>
            </a:r>
            <a:r>
              <a:rPr lang="en-US" sz="2400" dirty="0"/>
              <a:t> can be described with a scalar potential, not both</a:t>
            </a:r>
          </a:p>
          <a:p>
            <a:pPr marL="457200" indent="-457200">
              <a:buFontTx/>
              <a:buAutoNum type="alphaUcPeriod"/>
            </a:pPr>
            <a:r>
              <a:rPr lang="en-US" sz="2400" dirty="0"/>
              <a:t>Because </a:t>
            </a:r>
            <a:r>
              <a:rPr lang="en-US" sz="2400" b="1" dirty="0"/>
              <a:t>B</a:t>
            </a:r>
            <a:r>
              <a:rPr lang="en-US" sz="2400" dirty="0"/>
              <a:t> can have a non-zero curl</a:t>
            </a:r>
          </a:p>
          <a:p>
            <a:pPr marL="457200" indent="-457200">
              <a:buFontTx/>
              <a:buAutoNum type="alphaUcPeriod"/>
            </a:pPr>
            <a:r>
              <a:rPr lang="en-US" sz="2400" dirty="0"/>
              <a:t>I don’t know/remember</a:t>
            </a:r>
          </a:p>
          <a:p>
            <a:pPr marL="457200" indent="-457200">
              <a:buFontTx/>
              <a:buAutoNum type="alphaUcPeriod"/>
            </a:pPr>
            <a:r>
              <a:rPr lang="en-US" sz="2400" dirty="0"/>
              <a:t>None of the above (but I know the right reason!)</a:t>
            </a:r>
          </a:p>
          <a:p>
            <a:pPr marL="457200" indent="-457200">
              <a:buFontTx/>
              <a:buAutoNum type="alphaUcPeriod"/>
            </a:pPr>
            <a:endParaRPr lang="en-US" sz="2400" dirty="0"/>
          </a:p>
          <a:p>
            <a:pPr marL="457200" indent="-457200">
              <a:buFontTx/>
              <a:buAutoNum type="alphaUcPeriod"/>
            </a:pPr>
            <a:endParaRPr lang="en-US" sz="2400" dirty="0"/>
          </a:p>
        </p:txBody>
      </p:sp>
      <p:graphicFrame>
        <p:nvGraphicFramePr>
          <p:cNvPr id="22530" name="Object 2"/>
          <p:cNvGraphicFramePr>
            <a:graphicFrameLocks noChangeAspect="1"/>
          </p:cNvGraphicFramePr>
          <p:nvPr/>
        </p:nvGraphicFramePr>
        <p:xfrm>
          <a:off x="3352800" y="1511300"/>
          <a:ext cx="2497138" cy="546100"/>
        </p:xfrm>
        <a:graphic>
          <a:graphicData uri="http://schemas.openxmlformats.org/presentationml/2006/ole">
            <p:oleObj spid="_x0000_s5137" name="Equation" r:id="rId4" imgW="812800" imgH="177800" progId="Equation.3">
              <p:embed/>
            </p:oleObj>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10.6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611853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
            <a:ext cx="8343900" cy="1143000"/>
          </a:xfrm>
        </p:spPr>
        <p:txBody>
          <a:bodyPr>
            <a:normAutofit/>
          </a:bodyPr>
          <a:lstStyle/>
          <a:p>
            <a:pPr algn="l"/>
            <a:r>
              <a:rPr lang="en-US" sz="2400" dirty="0" smtClean="0"/>
              <a:t>How have we been “setting the gauge” so far in this class?</a:t>
            </a:r>
            <a:endParaRPr lang="en-US" sz="2400" dirty="0"/>
          </a:p>
        </p:txBody>
      </p:sp>
      <p:sp>
        <p:nvSpPr>
          <p:cNvPr id="3" name="Content Placeholder 2"/>
          <p:cNvSpPr>
            <a:spLocks noGrp="1"/>
          </p:cNvSpPr>
          <p:nvPr>
            <p:ph idx="1"/>
          </p:nvPr>
        </p:nvSpPr>
        <p:spPr>
          <a:xfrm>
            <a:off x="330200" y="1219200"/>
            <a:ext cx="8699500" cy="4114800"/>
          </a:xfrm>
        </p:spPr>
        <p:txBody>
          <a:bodyPr>
            <a:normAutofit/>
          </a:bodyPr>
          <a:lstStyle/>
          <a:p>
            <a:pPr marL="457200" indent="-457200">
              <a:buAutoNum type="alphaUcParenR"/>
            </a:pPr>
            <a:r>
              <a:rPr lang="en-US" sz="2400" dirty="0" smtClean="0"/>
              <a:t>Requiring </a:t>
            </a:r>
            <a:r>
              <a:rPr lang="en-US" sz="2400" b="1" dirty="0" smtClean="0"/>
              <a:t>A</a:t>
            </a:r>
            <a:r>
              <a:rPr lang="en-US" sz="2400" dirty="0" smtClean="0"/>
              <a:t> and V go to 0 at infinity</a:t>
            </a:r>
          </a:p>
          <a:p>
            <a:pPr marL="457200" indent="-457200">
              <a:buAutoNum type="alphaUcParenR"/>
            </a:pPr>
            <a:r>
              <a:rPr lang="en-US" sz="2400" dirty="0" smtClean="0"/>
              <a:t>Putting a condition on </a:t>
            </a:r>
            <a:r>
              <a:rPr lang="en-US" sz="2400" b="1" dirty="0" smtClean="0"/>
              <a:t>A </a:t>
            </a:r>
            <a:r>
              <a:rPr lang="en-US" sz="2400" dirty="0" smtClean="0"/>
              <a:t>like:			 </a:t>
            </a:r>
          </a:p>
          <a:p>
            <a:pPr marL="457200" indent="-457200">
              <a:buAutoNum type="alphaUcParenR"/>
            </a:pPr>
            <a:r>
              <a:rPr lang="en-US" sz="2400" dirty="0" smtClean="0"/>
              <a:t>Putting a condition on </a:t>
            </a:r>
          </a:p>
          <a:p>
            <a:pPr marL="457200" indent="-457200">
              <a:buAutoNum type="alphaUcParenR"/>
            </a:pPr>
            <a:r>
              <a:rPr lang="en-US" sz="2400" dirty="0" smtClean="0"/>
              <a:t>Choosing the function “f” in the formula </a:t>
            </a:r>
          </a:p>
          <a:p>
            <a:pPr marL="457200" indent="-457200">
              <a:buAutoNum type="alphaUcParenR"/>
            </a:pPr>
            <a:r>
              <a:rPr lang="en-US" sz="2400" dirty="0" smtClean="0"/>
              <a:t>Something else, none of these, MORE than one, not really sure… </a:t>
            </a:r>
            <a:endParaRPr lang="en-US" sz="2400" dirty="0"/>
          </a:p>
        </p:txBody>
      </p:sp>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2624326"/>
              </p:ext>
            </p:extLst>
          </p:nvPr>
        </p:nvGraphicFramePr>
        <p:xfrm>
          <a:off x="4579938" y="1747713"/>
          <a:ext cx="2100263" cy="358775"/>
        </p:xfrm>
        <a:graphic>
          <a:graphicData uri="http://schemas.openxmlformats.org/presentationml/2006/ole">
            <p:oleObj spid="_x0000_s6188" name="Equation" r:id="rId4" imgW="1117600" imgH="190500" progId="Equation.3">
              <p:embed/>
            </p:oleObj>
          </a:graphicData>
        </a:graphic>
      </p:graphicFrame>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8456513"/>
              </p:ext>
            </p:extLst>
          </p:nvPr>
        </p:nvGraphicFramePr>
        <p:xfrm>
          <a:off x="3714750" y="2186782"/>
          <a:ext cx="644525" cy="334962"/>
        </p:xfrm>
        <a:graphic>
          <a:graphicData uri="http://schemas.openxmlformats.org/presentationml/2006/ole">
            <p:oleObj spid="_x0000_s6189" name="Equation" r:id="rId5" imgW="342900" imgH="177800" progId="Equation.3">
              <p:embed/>
            </p:oleObj>
          </a:graphicData>
        </a:graphic>
      </p:graphicFrame>
      <p:graphicFrame>
        <p:nvGraphicFramePr>
          <p:cNvPr id="7"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7119239"/>
              </p:ext>
            </p:extLst>
          </p:nvPr>
        </p:nvGraphicFramePr>
        <p:xfrm>
          <a:off x="5979370" y="2611438"/>
          <a:ext cx="1263650" cy="382588"/>
        </p:xfrm>
        <a:graphic>
          <a:graphicData uri="http://schemas.openxmlformats.org/presentationml/2006/ole">
            <p:oleObj spid="_x0000_s6190" name="Equation" r:id="rId6" imgW="673100" imgH="203200" progId="Equation.3">
              <p:embed/>
            </p:oleObj>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10.7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1469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06141819"/>
              </p:ext>
            </p:extLst>
          </p:nvPr>
        </p:nvGraphicFramePr>
        <p:xfrm>
          <a:off x="341313" y="1393825"/>
          <a:ext cx="4370387" cy="983711"/>
        </p:xfrm>
        <a:graphic>
          <a:graphicData uri="http://schemas.openxmlformats.org/presentationml/2006/ole">
            <p:oleObj spid="_x0000_s7212" name="Equation" r:id="rId4" imgW="1905000" imgH="431800" progId="Equation.3">
              <p:embed/>
            </p:oleObj>
          </a:graphicData>
        </a:graphic>
      </p:graphicFrame>
      <p:graphicFrame>
        <p:nvGraphicFramePr>
          <p:cNvPr id="13" name="Object 1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642721"/>
              </p:ext>
            </p:extLst>
          </p:nvPr>
        </p:nvGraphicFramePr>
        <p:xfrm>
          <a:off x="5613186" y="1390650"/>
          <a:ext cx="3046627" cy="882650"/>
        </p:xfrm>
        <a:graphic>
          <a:graphicData uri="http://schemas.openxmlformats.org/presentationml/2006/ole">
            <p:oleObj spid="_x0000_s7213" name="Equation" r:id="rId5" imgW="1358900" imgH="393700" progId="Equation.3">
              <p:embed/>
            </p:oleObj>
          </a:graphicData>
        </a:graphic>
      </p:graphicFrame>
      <p:graphicFrame>
        <p:nvGraphicFramePr>
          <p:cNvPr id="14" name="Object 1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8254333"/>
              </p:ext>
            </p:extLst>
          </p:nvPr>
        </p:nvGraphicFramePr>
        <p:xfrm>
          <a:off x="3687763" y="161925"/>
          <a:ext cx="4102100" cy="955675"/>
        </p:xfrm>
        <a:graphic>
          <a:graphicData uri="http://schemas.openxmlformats.org/presentationml/2006/ole">
            <p:oleObj spid="_x0000_s7214" name="Equation" r:id="rId6" imgW="1854200" imgH="431800" progId="Equation.3">
              <p:embed/>
            </p:oleObj>
          </a:graphicData>
        </a:graphic>
      </p:graphicFrame>
      <p:sp>
        <p:nvSpPr>
          <p:cNvPr id="5" name="TextBox 4"/>
          <p:cNvSpPr txBox="1"/>
          <p:nvPr/>
        </p:nvSpPr>
        <p:spPr>
          <a:xfrm>
            <a:off x="-14287" y="323334"/>
            <a:ext cx="3754303" cy="461665"/>
          </a:xfrm>
          <a:prstGeom prst="rect">
            <a:avLst/>
          </a:prstGeom>
          <a:noFill/>
        </p:spPr>
        <p:txBody>
          <a:bodyPr wrap="none" rtlCol="0">
            <a:spAutoFit/>
          </a:bodyPr>
          <a:lstStyle/>
          <a:p>
            <a:r>
              <a:rPr lang="en-US" sz="2400" dirty="0" smtClean="0"/>
              <a:t>In Coulomb’s gauge (CG): </a:t>
            </a:r>
            <a:endParaRPr lang="en-US" sz="2400" dirty="0"/>
          </a:p>
        </p:txBody>
      </p:sp>
      <p:sp>
        <p:nvSpPr>
          <p:cNvPr id="15" name="TextBox 14"/>
          <p:cNvSpPr txBox="1"/>
          <p:nvPr/>
        </p:nvSpPr>
        <p:spPr>
          <a:xfrm>
            <a:off x="11113" y="1047234"/>
            <a:ext cx="2639064" cy="461665"/>
          </a:xfrm>
          <a:prstGeom prst="rect">
            <a:avLst/>
          </a:prstGeom>
          <a:noFill/>
        </p:spPr>
        <p:txBody>
          <a:bodyPr wrap="none" rtlCol="0">
            <a:spAutoFit/>
          </a:bodyPr>
          <a:lstStyle/>
          <a:p>
            <a:r>
              <a:rPr lang="en-US" sz="2400" dirty="0" smtClean="0"/>
              <a:t>In Lorentz’ gauge:</a:t>
            </a:r>
            <a:endParaRPr lang="en-US" sz="2400" dirty="0"/>
          </a:p>
        </p:txBody>
      </p:sp>
      <p:sp>
        <p:nvSpPr>
          <p:cNvPr id="16" name="TextBox 15"/>
          <p:cNvSpPr txBox="1"/>
          <p:nvPr/>
        </p:nvSpPr>
        <p:spPr>
          <a:xfrm>
            <a:off x="190500" y="2512497"/>
            <a:ext cx="6234699" cy="461665"/>
          </a:xfrm>
          <a:prstGeom prst="rect">
            <a:avLst/>
          </a:prstGeom>
          <a:noFill/>
        </p:spPr>
        <p:txBody>
          <a:bodyPr wrap="none" rtlCol="0">
            <a:spAutoFit/>
          </a:bodyPr>
          <a:lstStyle/>
          <a:p>
            <a:r>
              <a:rPr lang="en-US" sz="2400" dirty="0" smtClean="0">
                <a:solidFill>
                  <a:srgbClr val="000090"/>
                </a:solidFill>
              </a:rPr>
              <a:t>These look subtly different, which is correct? </a:t>
            </a:r>
            <a:endParaRPr lang="en-US" sz="2400" dirty="0">
              <a:solidFill>
                <a:srgbClr val="000090"/>
              </a:solidFill>
            </a:endParaRPr>
          </a:p>
        </p:txBody>
      </p:sp>
      <p:sp>
        <p:nvSpPr>
          <p:cNvPr id="17" name="TextBox 16"/>
          <p:cNvSpPr txBox="1"/>
          <p:nvPr/>
        </p:nvSpPr>
        <p:spPr>
          <a:xfrm>
            <a:off x="36513" y="2959100"/>
            <a:ext cx="8904287" cy="3785652"/>
          </a:xfrm>
          <a:prstGeom prst="rect">
            <a:avLst/>
          </a:prstGeom>
          <a:noFill/>
        </p:spPr>
        <p:txBody>
          <a:bodyPr wrap="square" rtlCol="0">
            <a:spAutoFit/>
          </a:bodyPr>
          <a:lstStyle/>
          <a:p>
            <a:pPr marL="342900" indent="-342900">
              <a:buFontTx/>
              <a:buAutoNum type="alphaUcParenR"/>
            </a:pPr>
            <a:r>
              <a:rPr lang="en-US" sz="2400" dirty="0"/>
              <a:t> CG is unphysical and incorrect, it violates relativity</a:t>
            </a:r>
          </a:p>
          <a:p>
            <a:pPr marL="342900" indent="-342900">
              <a:buAutoNum type="alphaUcParenR"/>
            </a:pPr>
            <a:r>
              <a:rPr lang="en-US" sz="2400" dirty="0" smtClean="0"/>
              <a:t> CG result is only correct for time independent problems, </a:t>
            </a:r>
            <a:br>
              <a:rPr lang="en-US" sz="2400" dirty="0" smtClean="0"/>
            </a:br>
            <a:r>
              <a:rPr lang="en-US" sz="2400" dirty="0" smtClean="0"/>
              <a:t> LG is what you want for time dependent problems  </a:t>
            </a:r>
          </a:p>
          <a:p>
            <a:pPr marL="342900" indent="-342900">
              <a:buAutoNum type="alphaUcParenR"/>
            </a:pPr>
            <a:r>
              <a:rPr lang="en-US" sz="2400" dirty="0" smtClean="0"/>
              <a:t> They only LOOK different, but in fact they give the same result for V when you work them out</a:t>
            </a:r>
          </a:p>
          <a:p>
            <a:pPr marL="342900" indent="-342900">
              <a:buAutoNum type="alphaUcParenR"/>
            </a:pPr>
            <a:r>
              <a:rPr lang="en-US" sz="2400" dirty="0"/>
              <a:t> </a:t>
            </a:r>
            <a:r>
              <a:rPr lang="en-US" sz="2400" dirty="0" smtClean="0"/>
              <a:t>Both are equally “correct”, it’s just a gauge choice. You can use </a:t>
            </a:r>
            <a:r>
              <a:rPr lang="en-US" sz="2400" i="1" dirty="0" smtClean="0"/>
              <a:t>either</a:t>
            </a:r>
            <a:r>
              <a:rPr lang="en-US" sz="2400" dirty="0" smtClean="0"/>
              <a:t> one in </a:t>
            </a:r>
            <a:r>
              <a:rPr lang="en-US" sz="2400" i="1" dirty="0" smtClean="0"/>
              <a:t>any</a:t>
            </a:r>
            <a:r>
              <a:rPr lang="en-US" sz="2400" dirty="0" smtClean="0"/>
              <a:t> situation</a:t>
            </a:r>
          </a:p>
          <a:p>
            <a:pPr marL="342900" indent="-342900">
              <a:buAutoNum type="alphaUcParenR"/>
            </a:pPr>
            <a:r>
              <a:rPr lang="en-US" sz="2400" dirty="0"/>
              <a:t> </a:t>
            </a:r>
            <a:r>
              <a:rPr lang="en-US" sz="2400" dirty="0" smtClean="0"/>
              <a:t>Something else is going on, none of the above articulates my opinion very well here!</a:t>
            </a:r>
          </a:p>
          <a:p>
            <a:pPr marL="342900" indent="-342900">
              <a:buAutoNum type="alphaUcParenR"/>
            </a:pPr>
            <a:endParaRPr lang="en-US" sz="2400" dirty="0"/>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10.8</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5279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81000" y="152400"/>
            <a:ext cx="8458200" cy="990600"/>
          </a:xfrm>
          <a:noFill/>
        </p:spPr>
        <p:txBody>
          <a:bodyPr/>
          <a:lstStyle/>
          <a:p>
            <a:pPr algn="l"/>
            <a:r>
              <a:rPr lang="en-US" sz="4000" dirty="0" smtClean="0">
                <a:latin typeface="Calibri" charset="0"/>
              </a:rPr>
              <a:t>How do you interpret</a:t>
            </a:r>
            <a:endParaRPr lang="en-US" sz="4000" dirty="0">
              <a:latin typeface="Calibri" charset="0"/>
            </a:endParaRPr>
          </a:p>
        </p:txBody>
      </p:sp>
      <p:graphicFrame>
        <p:nvGraphicFramePr>
          <p:cNvPr id="1026"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2957477"/>
              </p:ext>
            </p:extLst>
          </p:nvPr>
        </p:nvGraphicFramePr>
        <p:xfrm>
          <a:off x="3070225" y="957263"/>
          <a:ext cx="2078038" cy="1182687"/>
        </p:xfrm>
        <a:graphic>
          <a:graphicData uri="http://schemas.openxmlformats.org/presentationml/2006/ole">
            <p:oleObj spid="_x0000_s8208" name="Equation" r:id="rId4" imgW="876300" imgH="457200" progId="Equation.3">
              <p:embed/>
            </p:oleObj>
          </a:graphicData>
        </a:graphic>
      </p:graphicFrame>
      <p:sp>
        <p:nvSpPr>
          <p:cNvPr id="9" name="TextBox 21"/>
          <p:cNvSpPr txBox="1">
            <a:spLocks noChangeArrowheads="1"/>
          </p:cNvSpPr>
          <p:nvPr/>
        </p:nvSpPr>
        <p:spPr bwMode="auto">
          <a:xfrm>
            <a:off x="609600" y="2362200"/>
            <a:ext cx="8305800" cy="31083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a:t> is the actual time of observation at point </a:t>
            </a:r>
            <a:r>
              <a:rPr lang="en-US" sz="2800" i="1">
                <a:latin typeface="Times New Roman" charset="0"/>
                <a:cs typeface="Times New Roman" charset="0"/>
              </a:rPr>
              <a:t>r</a:t>
            </a:r>
            <a:r>
              <a:rPr lang="en-US" sz="2800" i="1"/>
              <a:t>.</a:t>
            </a:r>
            <a:endParaRPr lang="en-US" sz="2800"/>
          </a:p>
          <a:p>
            <a:pPr eaLnBrk="1" hangingPunct="1">
              <a:buFontTx/>
              <a:buAutoNum type="alphaUcParenR"/>
            </a:pPr>
            <a:r>
              <a:rPr lang="en-US" sz="2800"/>
              <a:t> is the time light needs to travel from </a:t>
            </a:r>
            <a:r>
              <a:rPr lang="en-US" sz="2800" i="1">
                <a:latin typeface="Times New Roman" charset="0"/>
                <a:cs typeface="Times New Roman" charset="0"/>
              </a:rPr>
              <a:t>r</a:t>
            </a:r>
            <a:r>
              <a:rPr lang="ja-JP" altLang="en-US" sz="2800">
                <a:latin typeface="Times New Roman" charset="0"/>
                <a:cs typeface="Times New Roman" charset="0"/>
              </a:rPr>
              <a:t>’</a:t>
            </a:r>
            <a:r>
              <a:rPr lang="en-US" sz="2800"/>
              <a:t> to </a:t>
            </a:r>
            <a:r>
              <a:rPr lang="en-US" sz="2800" i="1">
                <a:latin typeface="Times New Roman" charset="0"/>
                <a:cs typeface="Times New Roman" charset="0"/>
              </a:rPr>
              <a:t>r</a:t>
            </a:r>
            <a:r>
              <a:rPr lang="en-US" sz="2800"/>
              <a:t>.</a:t>
            </a:r>
            <a:endParaRPr lang="en-US" sz="2800">
              <a:latin typeface="Times New Roman" charset="0"/>
              <a:cs typeface="Times New Roman" charset="0"/>
            </a:endParaRPr>
          </a:p>
          <a:p>
            <a:pPr eaLnBrk="1" hangingPunct="1">
              <a:buFontTx/>
              <a:buAutoNum type="alphaUcParenR"/>
            </a:pPr>
            <a:r>
              <a:rPr lang="en-US" sz="2800">
                <a:cs typeface="Arial" charset="0"/>
              </a:rPr>
              <a:t> is a time in the future when light emitted from point </a:t>
            </a:r>
            <a:r>
              <a:rPr lang="en-US" sz="2800" i="1">
                <a:latin typeface="Times New Roman" charset="0"/>
                <a:cs typeface="Times New Roman" charset="0"/>
              </a:rPr>
              <a:t>r</a:t>
            </a:r>
            <a:r>
              <a:rPr lang="en-US" sz="2800">
                <a:latin typeface="Times New Roman" charset="0"/>
                <a:cs typeface="Times New Roman" charset="0"/>
              </a:rPr>
              <a:t> </a:t>
            </a:r>
            <a:r>
              <a:rPr lang="en-US" sz="2800">
                <a:cs typeface="Arial" charset="0"/>
              </a:rPr>
              <a:t>at time </a:t>
            </a:r>
            <a:r>
              <a:rPr lang="en-US" sz="2800" i="1">
                <a:latin typeface="Times New Roman" charset="0"/>
                <a:cs typeface="Times New Roman" charset="0"/>
              </a:rPr>
              <a:t>t</a:t>
            </a:r>
            <a:r>
              <a:rPr lang="en-US" sz="2800">
                <a:latin typeface="Times New Roman" charset="0"/>
                <a:cs typeface="Times New Roman" charset="0"/>
              </a:rPr>
              <a:t> </a:t>
            </a:r>
            <a:r>
              <a:rPr lang="en-US" sz="2800">
                <a:cs typeface="Arial" charset="0"/>
              </a:rPr>
              <a:t>arrives at point </a:t>
            </a:r>
            <a:r>
              <a:rPr lang="en-US" sz="2800" i="1">
                <a:latin typeface="Times New Roman" charset="0"/>
                <a:cs typeface="Times New Roman" charset="0"/>
              </a:rPr>
              <a:t>r</a:t>
            </a:r>
            <a:r>
              <a:rPr lang="ja-JP" altLang="en-US" sz="2800">
                <a:latin typeface="Times New Roman" charset="0"/>
                <a:cs typeface="Times New Roman" charset="0"/>
              </a:rPr>
              <a:t>’</a:t>
            </a:r>
            <a:r>
              <a:rPr lang="en-US" sz="2800"/>
              <a:t>.</a:t>
            </a:r>
            <a:endParaRPr lang="en-US" sz="2800">
              <a:cs typeface="Arial" charset="0"/>
            </a:endParaRPr>
          </a:p>
          <a:p>
            <a:pPr eaLnBrk="1" hangingPunct="1">
              <a:buFontTx/>
              <a:buAutoNum type="alphaUcParenR"/>
            </a:pPr>
            <a:r>
              <a:rPr lang="en-US" sz="2800">
                <a:cs typeface="Arial" charset="0"/>
              </a:rPr>
              <a:t> is a time in the past such that light emitted from point </a:t>
            </a:r>
            <a:r>
              <a:rPr lang="en-US" sz="2800" i="1">
                <a:latin typeface="Times New Roman" charset="0"/>
                <a:cs typeface="Times New Roman" charset="0"/>
              </a:rPr>
              <a:t>r</a:t>
            </a:r>
            <a:r>
              <a:rPr lang="ja-JP" altLang="en-US" sz="2800">
                <a:latin typeface="Times New Roman" charset="0"/>
                <a:cs typeface="Times New Roman" charset="0"/>
              </a:rPr>
              <a:t>’</a:t>
            </a:r>
            <a:r>
              <a:rPr lang="en-US" sz="2800"/>
              <a:t> </a:t>
            </a:r>
            <a:r>
              <a:rPr lang="en-US" sz="2800">
                <a:cs typeface="Arial" charset="0"/>
              </a:rPr>
              <a:t>arrives at </a:t>
            </a:r>
            <a:r>
              <a:rPr lang="en-US" sz="2800" i="1">
                <a:latin typeface="Times New Roman" charset="0"/>
                <a:cs typeface="Times New Roman" charset="0"/>
              </a:rPr>
              <a:t>r</a:t>
            </a:r>
            <a:r>
              <a:rPr lang="en-US" sz="2800">
                <a:cs typeface="Times New Roman" charset="0"/>
              </a:rPr>
              <a:t> at time </a:t>
            </a:r>
            <a:r>
              <a:rPr lang="en-US" sz="2800" i="1">
                <a:latin typeface="Times New Roman" charset="0"/>
                <a:cs typeface="Times New Roman" charset="0"/>
              </a:rPr>
              <a:t>t.</a:t>
            </a:r>
            <a:endParaRPr lang="en-US" sz="2800">
              <a:cs typeface="Arial" charset="0"/>
            </a:endParaRPr>
          </a:p>
          <a:p>
            <a:pPr eaLnBrk="1" hangingPunct="1">
              <a:buFontTx/>
              <a:buAutoNum type="alphaUcParenR"/>
            </a:pPr>
            <a:r>
              <a:rPr lang="en-US" sz="2800">
                <a:cs typeface="Arial" charset="0"/>
              </a:rPr>
              <a:t> None of these.</a:t>
            </a:r>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10.9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953745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1362</TotalTime>
  <Words>7901</Words>
  <Application>Microsoft Macintosh PowerPoint</Application>
  <PresentationFormat>On-screen Show (4:3)</PresentationFormat>
  <Paragraphs>561</Paragraphs>
  <Slides>20</Slides>
  <Notes>19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Electricity and Magnetism II</vt:lpstr>
      <vt:lpstr>If I tell you           ,  what can you conclude about F?  </vt:lpstr>
      <vt:lpstr>If I tell you          , what can you conclude about F?  </vt:lpstr>
      <vt:lpstr>If I tell you        ,  what can you conclude about f?  </vt:lpstr>
      <vt:lpstr>If I change gauge, so I claim B is unaffected. But, what about E?  A) Looks like E is also unaffected B) Looks like we changed E, but that’s ok C) Looks like we changed E, that doesn’t seem acceptable D) What are we doing?    </vt:lpstr>
      <vt:lpstr>Why can’t we use a scalar potential to find the magnetic field, as we have done with the electric field, i.e., why can’t we use</vt:lpstr>
      <vt:lpstr>How have we been “setting the gauge” so far in this class?</vt:lpstr>
      <vt:lpstr>Slide 8</vt:lpstr>
      <vt:lpstr>How do you interpret</vt:lpstr>
      <vt:lpstr>At what time, t, does an observer at s first know the current was turned on? </vt:lpstr>
      <vt:lpstr>At what time t, after s/c, does an observer at s see current from the entire wire? </vt:lpstr>
      <vt:lpstr>At time t = 0, a current I0  in an infinitely long neutral wire is turned on.  When does observer at s first know the current was turned on? (We are working in the Lorentz gauge.) </vt:lpstr>
      <vt:lpstr>Slide 13</vt:lpstr>
      <vt:lpstr>Slide 14</vt:lpstr>
      <vt:lpstr>What is the direction of A near the wire?</vt:lpstr>
      <vt:lpstr>A neutral, infinite current sheet, K, flows in the x-y plane, in the +y direction. To the right of the x-y plane, according to what you know from Phys 3310, the E and B field directions are:</vt:lpstr>
      <vt:lpstr>A neutral infinite current sheet, K, is turned on at t=0, flows in the x-y plane, in the +y direction.  Very shortly after t=0,  the E and B fields:</vt:lpstr>
      <vt:lpstr>A neutral infinite current sheet, K, is turned on at t=0, flows in the x-y plane, in the +y direction.  Shortly afterwards, the B field near the sheet:</vt:lpstr>
      <vt:lpstr>A neutral infinite current sheet, K, is turned on at t=0, flows in the x-y plane, in the +y-axis.  Shortly afterwards, the E field near the wavefront (but not past it):</vt:lpstr>
      <vt:lpstr>A neutral infinite current sheet, K, is turned on at t=0, flows in the x-y plane, in the +y direction.  Shortly afterwards, the E field very near the sheet:</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3320:  Electricity and Magnetism II</dc:title>
  <dc:creator>Danny Rehn</dc:creator>
  <cp:lastModifiedBy>Zombie</cp:lastModifiedBy>
  <cp:revision>19</cp:revision>
  <cp:lastPrinted>2012-07-09T01:08:13Z</cp:lastPrinted>
  <dcterms:created xsi:type="dcterms:W3CDTF">2012-07-09T01:10:48Z</dcterms:created>
  <dcterms:modified xsi:type="dcterms:W3CDTF">2012-07-09T01:13:01Z</dcterms:modified>
</cp:coreProperties>
</file>